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74" r:id="rId7"/>
    <p:sldId id="258" r:id="rId8"/>
    <p:sldId id="259" r:id="rId9"/>
    <p:sldId id="260" r:id="rId10"/>
    <p:sldId id="261" r:id="rId11"/>
    <p:sldId id="262" r:id="rId12"/>
    <p:sldId id="263" r:id="rId13"/>
    <p:sldId id="264" r:id="rId14"/>
    <p:sldId id="265" r:id="rId15"/>
    <p:sldId id="266" r:id="rId16"/>
    <p:sldId id="267" r:id="rId17"/>
    <p:sldId id="276" r:id="rId18"/>
    <p:sldId id="268" r:id="rId19"/>
    <p:sldId id="269" r:id="rId20"/>
    <p:sldId id="270" r:id="rId21"/>
    <p:sldId id="271" r:id="rId22"/>
    <p:sldId id="275" r:id="rId23"/>
    <p:sldId id="272" r:id="rId24"/>
    <p:sldId id="273"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Montserrat Classic" pitchFamily="2" charset="77"/>
      <p:regular r:id="rId30"/>
    </p:embeddedFont>
    <p:embeddedFont>
      <p:font typeface="Montserrat Classic Bold"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C1D50-80CD-45E6-A3B6-3DF12FBDDE06}" v="216" dt="2024-01-30T16:19:26.071"/>
    <p1510:client id="{70390021-7599-EBFF-604F-0FF03AD49977}" v="67" dt="2024-01-30T15:44:54.592"/>
    <p1510:client id="{70A397AD-B0E5-4817-9E2F-C324A81E5C7B}" v="393" dt="2024-01-30T15:59:36.670"/>
    <p1510:client id="{8363FC3F-95D0-463E-BA9F-4B5CDBBD1510}" v="302" dt="2024-01-30T16:50:43.631"/>
    <p1510:client id="{A3FAE3C5-BF8D-7E39-F579-6FDA4E23EAEF}" v="321" dt="2024-01-30T17:38:51.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68" d="100"/>
          <a:sy n="68" d="100"/>
        </p:scale>
        <p:origin x="1000" y="2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ifatnabil/Customer_Personality_Analysi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gif"/><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FI"/>
          </a:p>
        </p:txBody>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FI"/>
          </a:p>
        </p:txBody>
      </p:sp>
      <p:sp>
        <p:nvSpPr>
          <p:cNvPr id="4" name="Freeform 4"/>
          <p:cNvSpPr/>
          <p:nvPr/>
        </p:nvSpPr>
        <p:spPr>
          <a:xfrm>
            <a:off x="863802" y="1028700"/>
            <a:ext cx="3454639" cy="1040998"/>
          </a:xfrm>
          <a:custGeom>
            <a:avLst/>
            <a:gdLst/>
            <a:ahLst/>
            <a:cxnLst/>
            <a:rect l="l" t="t" r="r" b="b"/>
            <a:pathLst>
              <a:path w="3454639" h="1040998">
                <a:moveTo>
                  <a:pt x="0" y="0"/>
                </a:moveTo>
                <a:lnTo>
                  <a:pt x="3454639" y="0"/>
                </a:lnTo>
                <a:lnTo>
                  <a:pt x="3454639" y="1040998"/>
                </a:lnTo>
                <a:lnTo>
                  <a:pt x="0" y="1040998"/>
                </a:lnTo>
                <a:lnTo>
                  <a:pt x="0" y="0"/>
                </a:lnTo>
                <a:close/>
              </a:path>
            </a:pathLst>
          </a:custGeom>
          <a:blipFill>
            <a:blip r:embed="rId6"/>
            <a:stretch>
              <a:fillRect/>
            </a:stretch>
          </a:blipFill>
        </p:spPr>
        <p:txBody>
          <a:bodyPr/>
          <a:lstStyle/>
          <a:p>
            <a:endParaRPr lang="en-FI"/>
          </a:p>
        </p:txBody>
      </p:sp>
      <p:sp>
        <p:nvSpPr>
          <p:cNvPr id="5" name="TextBox 5"/>
          <p:cNvSpPr txBox="1"/>
          <p:nvPr/>
        </p:nvSpPr>
        <p:spPr>
          <a:xfrm>
            <a:off x="1028700" y="3254135"/>
            <a:ext cx="11907533" cy="1550670"/>
          </a:xfrm>
          <a:prstGeom prst="rect">
            <a:avLst/>
          </a:prstGeom>
        </p:spPr>
        <p:txBody>
          <a:bodyPr lIns="0" tIns="0" rIns="0" bIns="0" rtlCol="0" anchor="t">
            <a:spAutoFit/>
          </a:bodyPr>
          <a:lstStyle/>
          <a:p>
            <a:pPr>
              <a:lnSpc>
                <a:spcPts val="5940"/>
              </a:lnSpc>
            </a:pPr>
            <a:r>
              <a:rPr lang="en-US" sz="6000">
                <a:solidFill>
                  <a:srgbClr val="004AAD"/>
                </a:solidFill>
                <a:latin typeface="Montserrat Classic Bold"/>
              </a:rPr>
              <a:t>CUSTOMER PERSONALITY ANALYSIS</a:t>
            </a:r>
          </a:p>
        </p:txBody>
      </p:sp>
      <p:sp>
        <p:nvSpPr>
          <p:cNvPr id="6" name="TextBox 6"/>
          <p:cNvSpPr txBox="1"/>
          <p:nvPr/>
        </p:nvSpPr>
        <p:spPr>
          <a:xfrm>
            <a:off x="1028700" y="6685135"/>
            <a:ext cx="4851878" cy="4438395"/>
          </a:xfrm>
          <a:prstGeom prst="rect">
            <a:avLst/>
          </a:prstGeom>
        </p:spPr>
        <p:txBody>
          <a:bodyPr lIns="0" tIns="0" rIns="0" bIns="0" rtlCol="0" anchor="t">
            <a:spAutoFit/>
          </a:bodyPr>
          <a:lstStyle/>
          <a:p>
            <a:pPr>
              <a:lnSpc>
                <a:spcPts val="3499"/>
              </a:lnSpc>
            </a:pPr>
            <a:r>
              <a:rPr lang="en-US" sz="2499" spc="124" dirty="0" err="1">
                <a:solidFill>
                  <a:srgbClr val="2E2E2E"/>
                </a:solidFill>
                <a:latin typeface="Montserrat Classic"/>
              </a:rPr>
              <a:t>Arash</a:t>
            </a:r>
            <a:r>
              <a:rPr lang="en-US" sz="2499" spc="124" dirty="0">
                <a:solidFill>
                  <a:srgbClr val="2E2E2E"/>
                </a:solidFill>
                <a:latin typeface="Montserrat Classic"/>
              </a:rPr>
              <a:t> </a:t>
            </a:r>
            <a:r>
              <a:rPr lang="en-US" sz="2499" spc="124" dirty="0" err="1">
                <a:solidFill>
                  <a:srgbClr val="2E2E2E"/>
                </a:solidFill>
                <a:latin typeface="Montserrat Classic"/>
              </a:rPr>
              <a:t>Nedaei</a:t>
            </a:r>
            <a:r>
              <a:rPr lang="en-US" sz="2499" spc="124" dirty="0">
                <a:solidFill>
                  <a:srgbClr val="2E2E2E"/>
                </a:solidFill>
                <a:latin typeface="Montserrat Classic"/>
              </a:rPr>
              <a:t> </a:t>
            </a:r>
            <a:r>
              <a:rPr lang="en-US" sz="2499" spc="124" dirty="0" err="1">
                <a:solidFill>
                  <a:srgbClr val="2E2E2E"/>
                </a:solidFill>
                <a:latin typeface="Montserrat Classic"/>
              </a:rPr>
              <a:t>Janbesaraei</a:t>
            </a:r>
            <a:endParaRPr lang="en-US" sz="2499" spc="124" dirty="0">
              <a:solidFill>
                <a:srgbClr val="2E2E2E"/>
              </a:solidFill>
              <a:latin typeface="Montserrat Classic"/>
            </a:endParaRPr>
          </a:p>
          <a:p>
            <a:pPr>
              <a:lnSpc>
                <a:spcPts val="3499"/>
              </a:lnSpc>
            </a:pPr>
            <a:r>
              <a:rPr lang="en-US" sz="2499" spc="124" dirty="0" err="1">
                <a:solidFill>
                  <a:srgbClr val="2E2E2E"/>
                </a:solidFill>
                <a:latin typeface="Montserrat Classic"/>
              </a:rPr>
              <a:t>Zohreh</a:t>
            </a:r>
            <a:r>
              <a:rPr lang="en-US" sz="2499" spc="124" dirty="0">
                <a:solidFill>
                  <a:srgbClr val="2E2E2E"/>
                </a:solidFill>
                <a:latin typeface="Montserrat Classic"/>
              </a:rPr>
              <a:t> </a:t>
            </a:r>
            <a:r>
              <a:rPr lang="en-US" sz="2499" spc="124" dirty="0" err="1">
                <a:solidFill>
                  <a:srgbClr val="2E2E2E"/>
                </a:solidFill>
                <a:latin typeface="Montserrat Classic"/>
              </a:rPr>
              <a:t>Yousefi</a:t>
            </a:r>
            <a:r>
              <a:rPr lang="en-US" sz="2499" spc="124" dirty="0">
                <a:solidFill>
                  <a:srgbClr val="2E2E2E"/>
                </a:solidFill>
                <a:latin typeface="Montserrat Classic"/>
              </a:rPr>
              <a:t> </a:t>
            </a:r>
            <a:r>
              <a:rPr lang="en-US" sz="2499" spc="124" dirty="0" err="1">
                <a:solidFill>
                  <a:srgbClr val="2E2E2E"/>
                </a:solidFill>
                <a:latin typeface="Montserrat Classic"/>
              </a:rPr>
              <a:t>Dahka</a:t>
            </a:r>
            <a:endParaRPr lang="en-US" sz="2499" spc="124" dirty="0">
              <a:solidFill>
                <a:srgbClr val="2E2E2E"/>
              </a:solidFill>
              <a:latin typeface="Montserrat Classic"/>
            </a:endParaRPr>
          </a:p>
          <a:p>
            <a:pPr>
              <a:lnSpc>
                <a:spcPts val="3499"/>
              </a:lnSpc>
            </a:pPr>
            <a:r>
              <a:rPr lang="en-US" sz="2499" spc="124" dirty="0" err="1">
                <a:solidFill>
                  <a:srgbClr val="2E2E2E"/>
                </a:solidFill>
                <a:latin typeface="Montserrat Classic"/>
              </a:rPr>
              <a:t>Kavinda</a:t>
            </a:r>
            <a:r>
              <a:rPr lang="en-US" sz="2499" spc="124" dirty="0">
                <a:solidFill>
                  <a:srgbClr val="2E2E2E"/>
                </a:solidFill>
                <a:latin typeface="Montserrat Classic"/>
              </a:rPr>
              <a:t> </a:t>
            </a:r>
            <a:r>
              <a:rPr lang="en-US" sz="2499" spc="124" dirty="0" err="1">
                <a:solidFill>
                  <a:srgbClr val="2E2E2E"/>
                </a:solidFill>
                <a:latin typeface="Montserrat Classic"/>
              </a:rPr>
              <a:t>Kulasinghe</a:t>
            </a:r>
            <a:endParaRPr lang="en-US" sz="2499" spc="124" dirty="0">
              <a:solidFill>
                <a:srgbClr val="2E2E2E"/>
              </a:solidFill>
              <a:latin typeface="Montserrat Classic"/>
            </a:endParaRPr>
          </a:p>
          <a:p>
            <a:pPr>
              <a:lnSpc>
                <a:spcPts val="3499"/>
              </a:lnSpc>
            </a:pPr>
            <a:r>
              <a:rPr lang="en-US" sz="2499" spc="124" dirty="0">
                <a:solidFill>
                  <a:srgbClr val="2E2E2E"/>
                </a:solidFill>
                <a:latin typeface="Montserrat Classic"/>
              </a:rPr>
              <a:t>Taufiq Ahmed</a:t>
            </a:r>
          </a:p>
          <a:p>
            <a:pPr>
              <a:lnSpc>
                <a:spcPts val="3499"/>
              </a:lnSpc>
            </a:pPr>
            <a:r>
              <a:rPr lang="en-US" sz="2499" spc="124" dirty="0">
                <a:solidFill>
                  <a:srgbClr val="2E2E2E"/>
                </a:solidFill>
                <a:latin typeface="Montserrat Classic"/>
              </a:rPr>
              <a:t>Md </a:t>
            </a:r>
            <a:r>
              <a:rPr lang="en-US" sz="2499" spc="124" dirty="0" err="1">
                <a:solidFill>
                  <a:srgbClr val="2E2E2E"/>
                </a:solidFill>
                <a:latin typeface="Montserrat Classic"/>
              </a:rPr>
              <a:t>Mobusshar</a:t>
            </a:r>
            <a:r>
              <a:rPr lang="en-US" sz="2499" spc="124">
                <a:solidFill>
                  <a:srgbClr val="2E2E2E"/>
                </a:solidFill>
                <a:latin typeface="Montserrat Classic"/>
              </a:rPr>
              <a:t> Islam</a:t>
            </a:r>
            <a:endParaRPr lang="en-US" sz="2499" spc="124" dirty="0">
              <a:solidFill>
                <a:srgbClr val="2E2E2E"/>
              </a:solidFill>
              <a:latin typeface="Montserrat Classic"/>
            </a:endParaRPr>
          </a:p>
          <a:p>
            <a:pPr>
              <a:lnSpc>
                <a:spcPts val="3499"/>
              </a:lnSpc>
            </a:pPr>
            <a:endParaRPr lang="en-US" sz="2499" spc="124" dirty="0">
              <a:solidFill>
                <a:srgbClr val="2E2E2E"/>
              </a:solidFill>
              <a:latin typeface="Montserrat Classic"/>
            </a:endParaRPr>
          </a:p>
          <a:p>
            <a:pPr>
              <a:lnSpc>
                <a:spcPts val="3499"/>
              </a:lnSpc>
            </a:pPr>
            <a:endParaRPr lang="en-US" sz="2499" spc="124" dirty="0">
              <a:solidFill>
                <a:srgbClr val="2E2E2E"/>
              </a:solidFill>
              <a:latin typeface="Montserrat Classic"/>
            </a:endParaRPr>
          </a:p>
          <a:p>
            <a:pPr>
              <a:lnSpc>
                <a:spcPts val="3499"/>
              </a:lnSpc>
            </a:pPr>
            <a:endParaRPr lang="en-US" sz="2499" spc="124" dirty="0">
              <a:solidFill>
                <a:srgbClr val="2E2E2E"/>
              </a:solidFill>
              <a:latin typeface="Montserrat Classic"/>
            </a:endParaRPr>
          </a:p>
          <a:p>
            <a:pPr>
              <a:lnSpc>
                <a:spcPts val="3499"/>
              </a:lnSpc>
            </a:pPr>
            <a:endParaRPr lang="en-US" sz="2499" spc="124" dirty="0">
              <a:solidFill>
                <a:srgbClr val="2E2E2E"/>
              </a:solidFill>
              <a:latin typeface="Montserrat Classic"/>
            </a:endParaRPr>
          </a:p>
          <a:p>
            <a:pPr>
              <a:lnSpc>
                <a:spcPts val="3499"/>
              </a:lnSpc>
            </a:pPr>
            <a:endParaRPr lang="en-US" sz="2499" spc="124" dirty="0">
              <a:solidFill>
                <a:srgbClr val="2E2E2E"/>
              </a:solidFill>
              <a:latin typeface="Montserrat Classic"/>
            </a:endParaRPr>
          </a:p>
        </p:txBody>
      </p:sp>
      <p:sp>
        <p:nvSpPr>
          <p:cNvPr id="7" name="TextBox 7"/>
          <p:cNvSpPr txBox="1"/>
          <p:nvPr/>
        </p:nvSpPr>
        <p:spPr>
          <a:xfrm>
            <a:off x="1028700" y="6043055"/>
            <a:ext cx="4851878" cy="422275"/>
          </a:xfrm>
          <a:prstGeom prst="rect">
            <a:avLst/>
          </a:prstGeom>
        </p:spPr>
        <p:txBody>
          <a:bodyPr lIns="0" tIns="0" rIns="0" bIns="0" rtlCol="0" anchor="t">
            <a:spAutoFit/>
          </a:bodyPr>
          <a:lstStyle/>
          <a:p>
            <a:pPr>
              <a:lnSpc>
                <a:spcPts val="3499"/>
              </a:lnSpc>
            </a:pPr>
            <a:r>
              <a:rPr lang="en-US" sz="2499" spc="124">
                <a:solidFill>
                  <a:srgbClr val="2E2E2E"/>
                </a:solidFill>
                <a:latin typeface="Montserrat Classic Bold"/>
              </a:rPr>
              <a:t>Group Members</a:t>
            </a:r>
          </a:p>
        </p:txBody>
      </p:sp>
      <p:sp>
        <p:nvSpPr>
          <p:cNvPr id="8" name="TextBox 8"/>
          <p:cNvSpPr txBox="1"/>
          <p:nvPr/>
        </p:nvSpPr>
        <p:spPr>
          <a:xfrm>
            <a:off x="1059678" y="2558042"/>
            <a:ext cx="12562136" cy="473075"/>
          </a:xfrm>
          <a:prstGeom prst="rect">
            <a:avLst/>
          </a:prstGeom>
        </p:spPr>
        <p:txBody>
          <a:bodyPr lIns="0" tIns="0" rIns="0" bIns="0" rtlCol="0" anchor="t">
            <a:spAutoFit/>
          </a:bodyPr>
          <a:lstStyle/>
          <a:p>
            <a:pPr algn="ctr">
              <a:lnSpc>
                <a:spcPts val="3999"/>
              </a:lnSpc>
              <a:spcBef>
                <a:spcPct val="0"/>
              </a:spcBef>
            </a:pPr>
            <a:r>
              <a:rPr lang="en-US" sz="2499">
                <a:solidFill>
                  <a:srgbClr val="000000"/>
                </a:solidFill>
                <a:latin typeface="Montserrat Classic"/>
              </a:rPr>
              <a:t>521251S-3003: Special Course in Information Technology 3 - Data Mining Project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3" name="Freeform 3"/>
          <p:cNvSpPr/>
          <p:nvPr/>
        </p:nvSpPr>
        <p:spPr>
          <a:xfrm>
            <a:off x="3246968" y="4222460"/>
            <a:ext cx="11794065" cy="3994509"/>
          </a:xfrm>
          <a:custGeom>
            <a:avLst/>
            <a:gdLst/>
            <a:ahLst/>
            <a:cxnLst/>
            <a:rect l="l" t="t" r="r" b="b"/>
            <a:pathLst>
              <a:path w="11794065" h="3994509">
                <a:moveTo>
                  <a:pt x="0" y="0"/>
                </a:moveTo>
                <a:lnTo>
                  <a:pt x="11794064" y="0"/>
                </a:lnTo>
                <a:lnTo>
                  <a:pt x="11794064" y="3994509"/>
                </a:lnTo>
                <a:lnTo>
                  <a:pt x="0" y="3994509"/>
                </a:lnTo>
                <a:lnTo>
                  <a:pt x="0" y="0"/>
                </a:lnTo>
                <a:close/>
              </a:path>
            </a:pathLst>
          </a:custGeom>
          <a:blipFill>
            <a:blip r:embed="rId4"/>
            <a:stretch>
              <a:fillRect/>
            </a:stretch>
          </a:blipFill>
        </p:spPr>
        <p:txBody>
          <a:bodyPr/>
          <a:lstStyle/>
          <a:p>
            <a:endParaRPr lang="en-FI"/>
          </a:p>
        </p:txBody>
      </p:sp>
      <p:sp>
        <p:nvSpPr>
          <p:cNvPr id="4" name="TextBox 4"/>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SUMMARY STATISTICS</a:t>
            </a:r>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PROMOTION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3" name="Freeform 3"/>
          <p:cNvSpPr/>
          <p:nvPr/>
        </p:nvSpPr>
        <p:spPr>
          <a:xfrm>
            <a:off x="3895532" y="4176322"/>
            <a:ext cx="10496937" cy="4667355"/>
          </a:xfrm>
          <a:custGeom>
            <a:avLst/>
            <a:gdLst/>
            <a:ahLst/>
            <a:cxnLst/>
            <a:rect l="l" t="t" r="r" b="b"/>
            <a:pathLst>
              <a:path w="10496937" h="4667355">
                <a:moveTo>
                  <a:pt x="0" y="0"/>
                </a:moveTo>
                <a:lnTo>
                  <a:pt x="10496936" y="0"/>
                </a:lnTo>
                <a:lnTo>
                  <a:pt x="10496936" y="4667355"/>
                </a:lnTo>
                <a:lnTo>
                  <a:pt x="0" y="4667355"/>
                </a:lnTo>
                <a:lnTo>
                  <a:pt x="0" y="0"/>
                </a:lnTo>
                <a:close/>
              </a:path>
            </a:pathLst>
          </a:custGeom>
          <a:blipFill>
            <a:blip r:embed="rId4"/>
            <a:stretch>
              <a:fillRect/>
            </a:stretch>
          </a:blipFill>
        </p:spPr>
        <p:txBody>
          <a:bodyPr/>
          <a:lstStyle/>
          <a:p>
            <a:endParaRPr lang="en-FI"/>
          </a:p>
        </p:txBody>
      </p:sp>
      <p:sp>
        <p:nvSpPr>
          <p:cNvPr id="4" name="TextBox 4"/>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SUMMARY STATISTICS</a:t>
            </a:r>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PLACE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98565" y="0"/>
            <a:ext cx="9889435" cy="10287000"/>
          </a:xfrm>
          <a:custGeom>
            <a:avLst/>
            <a:gdLst/>
            <a:ahLst/>
            <a:cxnLst/>
            <a:rect l="l" t="t" r="r" b="b"/>
            <a:pathLst>
              <a:path w="9889435" h="10287000">
                <a:moveTo>
                  <a:pt x="0" y="0"/>
                </a:moveTo>
                <a:lnTo>
                  <a:pt x="9889435" y="0"/>
                </a:lnTo>
                <a:lnTo>
                  <a:pt x="9889435" y="10287000"/>
                </a:lnTo>
                <a:lnTo>
                  <a:pt x="0" y="10287000"/>
                </a:lnTo>
                <a:lnTo>
                  <a:pt x="0" y="0"/>
                </a:lnTo>
                <a:close/>
              </a:path>
            </a:pathLst>
          </a:custGeom>
          <a:blipFill>
            <a:blip r:embed="rId2"/>
            <a:stretch>
              <a:fillRect/>
            </a:stretch>
          </a:blipFill>
        </p:spPr>
        <p:txBody>
          <a:bodyPr/>
          <a:lstStyle/>
          <a:p>
            <a:endParaRPr lang="en-FI"/>
          </a:p>
        </p:txBody>
      </p:sp>
      <p:sp>
        <p:nvSpPr>
          <p:cNvPr id="3" name="TextBox 3"/>
          <p:cNvSpPr txBox="1"/>
          <p:nvPr/>
        </p:nvSpPr>
        <p:spPr>
          <a:xfrm>
            <a:off x="1028700" y="4249415"/>
            <a:ext cx="9580568" cy="1921520"/>
          </a:xfrm>
          <a:prstGeom prst="rect">
            <a:avLst/>
          </a:prstGeom>
        </p:spPr>
        <p:txBody>
          <a:bodyPr lIns="0" tIns="0" rIns="0" bIns="0" rtlCol="0" anchor="t">
            <a:spAutoFit/>
          </a:bodyPr>
          <a:lstStyle/>
          <a:p>
            <a:pPr>
              <a:lnSpc>
                <a:spcPts val="7400"/>
              </a:lnSpc>
            </a:pPr>
            <a:r>
              <a:rPr lang="en-US" sz="7400">
                <a:solidFill>
                  <a:srgbClr val="004AAD"/>
                </a:solidFill>
                <a:latin typeface="Montserrat Classic Bold"/>
              </a:rPr>
              <a:t>CORRELATION MATRIX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65494" y="3948931"/>
            <a:ext cx="5217828" cy="5309369"/>
          </a:xfrm>
          <a:custGeom>
            <a:avLst/>
            <a:gdLst/>
            <a:ahLst/>
            <a:cxnLst/>
            <a:rect l="l" t="t" r="r" b="b"/>
            <a:pathLst>
              <a:path w="5217828" h="5309369">
                <a:moveTo>
                  <a:pt x="0" y="0"/>
                </a:moveTo>
                <a:lnTo>
                  <a:pt x="5217828" y="0"/>
                </a:lnTo>
                <a:lnTo>
                  <a:pt x="5217828" y="5309369"/>
                </a:lnTo>
                <a:lnTo>
                  <a:pt x="0" y="5309369"/>
                </a:lnTo>
                <a:lnTo>
                  <a:pt x="0" y="0"/>
                </a:lnTo>
                <a:close/>
              </a:path>
            </a:pathLst>
          </a:custGeom>
          <a:blipFill>
            <a:blip r:embed="rId2"/>
            <a:stretch>
              <a:fillRect/>
            </a:stretch>
          </a:blipFill>
        </p:spPr>
        <p:txBody>
          <a:bodyPr/>
          <a:lstStyle/>
          <a:p>
            <a:endParaRPr lang="en-FI"/>
          </a:p>
        </p:txBody>
      </p:sp>
      <p:sp>
        <p:nvSpPr>
          <p:cNvPr id="3" name="Freeform 3"/>
          <p:cNvSpPr/>
          <p:nvPr/>
        </p:nvSpPr>
        <p:spPr>
          <a:xfrm>
            <a:off x="11070663" y="511815"/>
            <a:ext cx="5980897" cy="4261001"/>
          </a:xfrm>
          <a:custGeom>
            <a:avLst/>
            <a:gdLst/>
            <a:ahLst/>
            <a:cxnLst/>
            <a:rect l="l" t="t" r="r" b="b"/>
            <a:pathLst>
              <a:path w="5980897" h="4261001">
                <a:moveTo>
                  <a:pt x="0" y="0"/>
                </a:moveTo>
                <a:lnTo>
                  <a:pt x="5980897" y="0"/>
                </a:lnTo>
                <a:lnTo>
                  <a:pt x="5980897" y="4261002"/>
                </a:lnTo>
                <a:lnTo>
                  <a:pt x="0" y="4261002"/>
                </a:lnTo>
                <a:lnTo>
                  <a:pt x="0" y="0"/>
                </a:lnTo>
                <a:close/>
              </a:path>
            </a:pathLst>
          </a:custGeom>
          <a:blipFill>
            <a:blip r:embed="rId3"/>
            <a:stretch>
              <a:fillRect/>
            </a:stretch>
          </a:blipFill>
        </p:spPr>
        <p:txBody>
          <a:bodyPr/>
          <a:lstStyle/>
          <a:p>
            <a:endParaRPr lang="en-FI"/>
          </a:p>
        </p:txBody>
      </p:sp>
      <p:sp>
        <p:nvSpPr>
          <p:cNvPr id="4" name="Freeform 4"/>
          <p:cNvSpPr/>
          <p:nvPr/>
        </p:nvSpPr>
        <p:spPr>
          <a:xfrm>
            <a:off x="10143025" y="4971775"/>
            <a:ext cx="7116275" cy="4856019"/>
          </a:xfrm>
          <a:custGeom>
            <a:avLst/>
            <a:gdLst/>
            <a:ahLst/>
            <a:cxnLst/>
            <a:rect l="l" t="t" r="r" b="b"/>
            <a:pathLst>
              <a:path w="7116275" h="4856019">
                <a:moveTo>
                  <a:pt x="0" y="0"/>
                </a:moveTo>
                <a:lnTo>
                  <a:pt x="7116275" y="0"/>
                </a:lnTo>
                <a:lnTo>
                  <a:pt x="7116275" y="4856019"/>
                </a:lnTo>
                <a:lnTo>
                  <a:pt x="0" y="4856019"/>
                </a:lnTo>
                <a:lnTo>
                  <a:pt x="0" y="0"/>
                </a:lnTo>
                <a:close/>
              </a:path>
            </a:pathLst>
          </a:custGeom>
          <a:blipFill>
            <a:blip r:embed="rId4"/>
            <a:stretch>
              <a:fillRect/>
            </a:stretch>
          </a:blipFill>
        </p:spPr>
        <p:txBody>
          <a:bodyPr/>
          <a:lstStyle/>
          <a:p>
            <a:endParaRPr lang="en-FI"/>
          </a:p>
        </p:txBody>
      </p:sp>
      <p:sp>
        <p:nvSpPr>
          <p:cNvPr id="5" name="TextBox 5"/>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CLUSTERING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A9064-50FB-725B-681A-1C065B69D3C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9FA4814-0F0C-828E-CDE0-5BD829396116}"/>
              </a:ext>
            </a:extLst>
          </p:cNvPr>
          <p:cNvSpPr txBox="1"/>
          <p:nvPr/>
        </p:nvSpPr>
        <p:spPr>
          <a:xfrm>
            <a:off x="1028700" y="1626730"/>
            <a:ext cx="13211298" cy="1154162"/>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Missing Values</a:t>
            </a:r>
          </a:p>
        </p:txBody>
      </p:sp>
      <p:sp>
        <p:nvSpPr>
          <p:cNvPr id="3" name="TextBox 3">
            <a:extLst>
              <a:ext uri="{FF2B5EF4-FFF2-40B4-BE49-F238E27FC236}">
                <a16:creationId xmlns:a16="http://schemas.microsoft.com/office/drawing/2014/main" id="{7E5F38B3-9FC7-FAB3-55BE-D4F75B0ADDEA}"/>
              </a:ext>
            </a:extLst>
          </p:cNvPr>
          <p:cNvSpPr txBox="1"/>
          <p:nvPr/>
        </p:nvSpPr>
        <p:spPr>
          <a:xfrm>
            <a:off x="1720705" y="4803514"/>
            <a:ext cx="6855247" cy="3770263"/>
          </a:xfrm>
          <a:prstGeom prst="rect">
            <a:avLst/>
          </a:prstGeom>
          <a:solidFill>
            <a:schemeClr val="bg2"/>
          </a:solidFill>
        </p:spPr>
        <p:txBody>
          <a:bodyPr wrap="square" lIns="0" tIns="0" rIns="0" bIns="0" rtlCol="0" anchor="t">
            <a:spAutoFit/>
          </a:bodyPr>
          <a:lstStyle/>
          <a:p>
            <a:pPr lvl="1"/>
            <a:r>
              <a:rPr lang="en-US" sz="2450" err="1">
                <a:solidFill>
                  <a:srgbClr val="000000"/>
                </a:solidFill>
                <a:latin typeface="Courier New"/>
                <a:ea typeface="+mn-lt"/>
                <a:cs typeface="+mn-lt"/>
              </a:rPr>
              <a:t>Marital_Status</a:t>
            </a:r>
            <a:endParaRPr lang="en-US">
              <a:latin typeface="Courier New"/>
              <a:cs typeface="Courier New"/>
            </a:endParaRPr>
          </a:p>
          <a:p>
            <a:pPr lvl="1"/>
            <a:r>
              <a:rPr lang="en-US" sz="2450">
                <a:solidFill>
                  <a:srgbClr val="000000"/>
                </a:solidFill>
                <a:latin typeface="Courier New"/>
                <a:ea typeface="+mn-lt"/>
                <a:cs typeface="+mn-lt"/>
              </a:rPr>
              <a:t>Absurd        2</a:t>
            </a:r>
            <a:endParaRPr lang="en-US">
              <a:latin typeface="Courier New"/>
              <a:cs typeface="Courier New"/>
            </a:endParaRPr>
          </a:p>
          <a:p>
            <a:pPr lvl="1"/>
            <a:r>
              <a:rPr lang="en-US" sz="2450">
                <a:solidFill>
                  <a:srgbClr val="000000"/>
                </a:solidFill>
                <a:latin typeface="Courier New"/>
                <a:ea typeface="+mn-lt"/>
                <a:cs typeface="+mn-lt"/>
              </a:rPr>
              <a:t>Alone         3</a:t>
            </a:r>
            <a:endParaRPr lang="en-US">
              <a:latin typeface="Courier New"/>
              <a:cs typeface="Courier New"/>
            </a:endParaRPr>
          </a:p>
          <a:p>
            <a:pPr lvl="1"/>
            <a:r>
              <a:rPr lang="en-US" sz="2450">
                <a:solidFill>
                  <a:srgbClr val="000000"/>
                </a:solidFill>
                <a:latin typeface="Courier New"/>
                <a:ea typeface="+mn-lt"/>
                <a:cs typeface="+mn-lt"/>
              </a:rPr>
              <a:t>Divorced    232</a:t>
            </a:r>
            <a:endParaRPr lang="en-US">
              <a:latin typeface="Courier New"/>
              <a:cs typeface="Courier New"/>
            </a:endParaRPr>
          </a:p>
          <a:p>
            <a:pPr lvl="1"/>
            <a:r>
              <a:rPr lang="en-US" sz="2450">
                <a:solidFill>
                  <a:srgbClr val="000000"/>
                </a:solidFill>
                <a:latin typeface="Courier New"/>
                <a:ea typeface="+mn-lt"/>
                <a:cs typeface="+mn-lt"/>
              </a:rPr>
              <a:t>Married     864</a:t>
            </a:r>
            <a:endParaRPr lang="en-US">
              <a:latin typeface="Courier New"/>
              <a:cs typeface="Courier New"/>
            </a:endParaRPr>
          </a:p>
          <a:p>
            <a:pPr lvl="1"/>
            <a:r>
              <a:rPr lang="en-US" sz="2450">
                <a:solidFill>
                  <a:srgbClr val="000000"/>
                </a:solidFill>
                <a:latin typeface="Courier New"/>
                <a:ea typeface="+mn-lt"/>
                <a:cs typeface="+mn-lt"/>
              </a:rPr>
              <a:t>Single      480</a:t>
            </a:r>
            <a:endParaRPr lang="en-US">
              <a:latin typeface="Courier New"/>
              <a:cs typeface="Courier New"/>
            </a:endParaRPr>
          </a:p>
          <a:p>
            <a:pPr lvl="1"/>
            <a:r>
              <a:rPr lang="en-US" sz="2450">
                <a:solidFill>
                  <a:srgbClr val="000000"/>
                </a:solidFill>
                <a:latin typeface="Courier New"/>
                <a:ea typeface="+mn-lt"/>
                <a:cs typeface="+mn-lt"/>
              </a:rPr>
              <a:t>Together    580</a:t>
            </a:r>
            <a:endParaRPr lang="en-US">
              <a:latin typeface="Courier New"/>
              <a:cs typeface="Courier New"/>
            </a:endParaRPr>
          </a:p>
          <a:p>
            <a:pPr lvl="1"/>
            <a:r>
              <a:rPr lang="en-US" sz="2450">
                <a:solidFill>
                  <a:srgbClr val="000000"/>
                </a:solidFill>
                <a:latin typeface="Courier New"/>
                <a:ea typeface="+mn-lt"/>
                <a:cs typeface="+mn-lt"/>
              </a:rPr>
              <a:t>Widow        77</a:t>
            </a:r>
            <a:endParaRPr lang="en-US">
              <a:latin typeface="Courier New"/>
              <a:cs typeface="Courier New"/>
            </a:endParaRPr>
          </a:p>
          <a:p>
            <a:pPr lvl="1"/>
            <a:r>
              <a:rPr lang="en-US" sz="2450">
                <a:solidFill>
                  <a:srgbClr val="000000"/>
                </a:solidFill>
                <a:latin typeface="Courier New"/>
                <a:ea typeface="+mn-lt"/>
                <a:cs typeface="+mn-lt"/>
              </a:rPr>
              <a:t>YOLO          2</a:t>
            </a:r>
            <a:endParaRPr lang="en-US">
              <a:latin typeface="Courier New"/>
              <a:cs typeface="Courier New"/>
            </a:endParaRPr>
          </a:p>
          <a:p>
            <a:pPr lvl="1"/>
            <a:r>
              <a:rPr lang="en-US" sz="2450" err="1">
                <a:solidFill>
                  <a:srgbClr val="000000"/>
                </a:solidFill>
                <a:latin typeface="Courier New"/>
                <a:ea typeface="+mn-lt"/>
                <a:cs typeface="+mn-lt"/>
              </a:rPr>
              <a:t>dtype</a:t>
            </a:r>
            <a:r>
              <a:rPr lang="en-US" sz="2450">
                <a:solidFill>
                  <a:srgbClr val="000000"/>
                </a:solidFill>
                <a:latin typeface="Courier New"/>
                <a:ea typeface="+mn-lt"/>
                <a:cs typeface="+mn-lt"/>
              </a:rPr>
              <a:t>: int64</a:t>
            </a:r>
            <a:endParaRPr lang="en-US">
              <a:latin typeface="Courier New"/>
              <a:cs typeface="Courier New"/>
            </a:endParaRPr>
          </a:p>
        </p:txBody>
      </p:sp>
      <p:sp>
        <p:nvSpPr>
          <p:cNvPr id="4" name="TextBox 3">
            <a:extLst>
              <a:ext uri="{FF2B5EF4-FFF2-40B4-BE49-F238E27FC236}">
                <a16:creationId xmlns:a16="http://schemas.microsoft.com/office/drawing/2014/main" id="{EB7BF993-2F9D-E2AE-D308-42A3AF8F6ECB}"/>
              </a:ext>
            </a:extLst>
          </p:cNvPr>
          <p:cNvSpPr txBox="1"/>
          <p:nvPr/>
        </p:nvSpPr>
        <p:spPr>
          <a:xfrm>
            <a:off x="1714499" y="3600450"/>
            <a:ext cx="6844464" cy="461665"/>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Courier New"/>
                <a:ea typeface="+mn-lt"/>
                <a:cs typeface="+mn-lt"/>
              </a:rPr>
              <a:t>df.groupby</a:t>
            </a:r>
            <a:r>
              <a:rPr lang="en-US" sz="2400">
                <a:latin typeface="Courier New"/>
                <a:ea typeface="+mn-lt"/>
                <a:cs typeface="+mn-lt"/>
              </a:rPr>
              <a:t>('</a:t>
            </a:r>
            <a:r>
              <a:rPr lang="en-US" sz="2400" err="1">
                <a:latin typeface="Courier New"/>
                <a:ea typeface="+mn-lt"/>
                <a:cs typeface="+mn-lt"/>
              </a:rPr>
              <a:t>Marital_Status</a:t>
            </a:r>
            <a:r>
              <a:rPr lang="en-US" sz="2400">
                <a:latin typeface="Courier New"/>
                <a:ea typeface="+mn-lt"/>
                <a:cs typeface="+mn-lt"/>
              </a:rPr>
              <a:t>').size()</a:t>
            </a:r>
            <a:endParaRPr lang="en-US">
              <a:latin typeface="Courier New"/>
              <a:ea typeface="+mn-lt"/>
              <a:cs typeface="+mn-lt"/>
            </a:endParaRPr>
          </a:p>
        </p:txBody>
      </p:sp>
      <p:pic>
        <p:nvPicPr>
          <p:cNvPr id="6" name="Picture 5">
            <a:extLst>
              <a:ext uri="{FF2B5EF4-FFF2-40B4-BE49-F238E27FC236}">
                <a16:creationId xmlns:a16="http://schemas.microsoft.com/office/drawing/2014/main" id="{A7A4DBB6-1C38-BDCD-F42D-DCC0FB59A62A}"/>
              </a:ext>
            </a:extLst>
          </p:cNvPr>
          <p:cNvPicPr>
            <a:picLocks noChangeAspect="1"/>
          </p:cNvPicPr>
          <p:nvPr/>
        </p:nvPicPr>
        <p:blipFill>
          <a:blip r:embed="rId2"/>
          <a:stretch>
            <a:fillRect/>
          </a:stretch>
        </p:blipFill>
        <p:spPr>
          <a:xfrm>
            <a:off x="10681034" y="1517985"/>
            <a:ext cx="6811878" cy="8674767"/>
          </a:xfrm>
          <a:prstGeom prst="rect">
            <a:avLst/>
          </a:prstGeom>
        </p:spPr>
      </p:pic>
    </p:spTree>
    <p:extLst>
      <p:ext uri="{BB962C8B-B14F-4D97-AF65-F5344CB8AC3E}">
        <p14:creationId xmlns:p14="http://schemas.microsoft.com/office/powerpoint/2010/main" val="37164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OBSERVATIONS</a:t>
            </a:r>
          </a:p>
        </p:txBody>
      </p:sp>
      <p:sp>
        <p:nvSpPr>
          <p:cNvPr id="3" name="TextBox 3"/>
          <p:cNvSpPr txBox="1"/>
          <p:nvPr/>
        </p:nvSpPr>
        <p:spPr>
          <a:xfrm>
            <a:off x="1028700" y="3138767"/>
            <a:ext cx="16420351" cy="6602448"/>
          </a:xfrm>
          <a:prstGeom prst="rect">
            <a:avLst/>
          </a:prstGeom>
        </p:spPr>
        <p:txBody>
          <a:bodyPr lIns="0" tIns="0" rIns="0" bIns="0" rtlCol="0" anchor="t">
            <a:spAutoFit/>
          </a:bodyPr>
          <a:lstStyle/>
          <a:p>
            <a:pPr marL="539115" lvl="1" indent="-269875">
              <a:lnSpc>
                <a:spcPts val="3999"/>
              </a:lnSpc>
              <a:spcBef>
                <a:spcPct val="0"/>
              </a:spcBef>
              <a:buFont typeface="Arial"/>
              <a:buChar char="•"/>
            </a:pPr>
            <a:r>
              <a:rPr lang="en-US" sz="2450" dirty="0">
                <a:solidFill>
                  <a:srgbClr val="000000"/>
                </a:solidFill>
                <a:latin typeface="Montserrat Classic"/>
              </a:rPr>
              <a:t>24 missing data in income </a:t>
            </a:r>
            <a:r>
              <a:rPr lang="en-US" sz="2450" dirty="0">
                <a:latin typeface="Montserrat Classic"/>
              </a:rPr>
              <a:t>and invalid data under marital status.</a:t>
            </a:r>
          </a:p>
          <a:p>
            <a:pPr marL="539115" lvl="1" indent="-269875">
              <a:lnSpc>
                <a:spcPts val="3999"/>
              </a:lnSpc>
              <a:spcBef>
                <a:spcPct val="0"/>
              </a:spcBef>
              <a:buFont typeface="Arial"/>
              <a:buChar char="•"/>
            </a:pPr>
            <a:r>
              <a:rPr lang="en-US" sz="2450" dirty="0">
                <a:solidFill>
                  <a:srgbClr val="000000"/>
                </a:solidFill>
                <a:latin typeface="Montserrat Classic"/>
              </a:rPr>
              <a:t>Outlier in age which is more than 90 and income more than 600000 </a:t>
            </a:r>
          </a:p>
          <a:p>
            <a:pPr marL="539115" lvl="1" indent="-269875">
              <a:lnSpc>
                <a:spcPts val="3999"/>
              </a:lnSpc>
              <a:spcBef>
                <a:spcPct val="0"/>
              </a:spcBef>
              <a:buFont typeface="Arial"/>
              <a:buChar char="•"/>
            </a:pPr>
            <a:r>
              <a:rPr lang="en-US" sz="2450" dirty="0">
                <a:solidFill>
                  <a:srgbClr val="000000"/>
                </a:solidFill>
                <a:latin typeface="Montserrat Classic"/>
              </a:rPr>
              <a:t>Based on the correlation matrix there is a significant negative relationship between the number of children, being parent, the number of web visits, the number of kids with the whole spent on all the products. </a:t>
            </a:r>
          </a:p>
          <a:p>
            <a:pPr marL="539115" lvl="1" indent="-269875">
              <a:lnSpc>
                <a:spcPts val="3999"/>
              </a:lnSpc>
              <a:spcBef>
                <a:spcPct val="0"/>
              </a:spcBef>
              <a:buFont typeface="Arial"/>
              <a:buChar char="•"/>
            </a:pPr>
            <a:r>
              <a:rPr lang="en-US" sz="2450" dirty="0">
                <a:solidFill>
                  <a:srgbClr val="000000"/>
                </a:solidFill>
                <a:latin typeface="Montserrat Classic"/>
              </a:rPr>
              <a:t>The amount spent on meat and family size also have negative relationship based on correlation matrix </a:t>
            </a:r>
          </a:p>
          <a:p>
            <a:pPr marL="539115" lvl="1" indent="-269875">
              <a:lnSpc>
                <a:spcPts val="3999"/>
              </a:lnSpc>
              <a:spcBef>
                <a:spcPct val="0"/>
              </a:spcBef>
              <a:buFont typeface="Arial"/>
              <a:buChar char="•"/>
            </a:pPr>
            <a:r>
              <a:rPr lang="en-US" sz="2450" dirty="0">
                <a:solidFill>
                  <a:srgbClr val="000000"/>
                </a:solidFill>
                <a:latin typeface="Montserrat Classic"/>
              </a:rPr>
              <a:t>Based on clustering using Agglomerative Clustering method with 4 clusters which is found using the elbow method, the cluster including mostly the parents with two children, are the most customers not accepting any of the promotions. </a:t>
            </a:r>
          </a:p>
          <a:p>
            <a:pPr marL="539115" lvl="1" indent="-269875">
              <a:lnSpc>
                <a:spcPts val="3999"/>
              </a:lnSpc>
              <a:spcBef>
                <a:spcPct val="0"/>
              </a:spcBef>
              <a:buFont typeface="Arial"/>
              <a:buChar char="•"/>
            </a:pPr>
            <a:r>
              <a:rPr lang="en-US" sz="2450" dirty="0">
                <a:solidFill>
                  <a:srgbClr val="000000"/>
                </a:solidFill>
                <a:latin typeface="Montserrat Classic"/>
              </a:rPr>
              <a:t>The cluster with customers having the highest average of income, smaller family size and mostly not parent have the most amount of spending on the whole products, especially meat products. </a:t>
            </a:r>
          </a:p>
          <a:p>
            <a:pPr>
              <a:lnSpc>
                <a:spcPts val="3999"/>
              </a:lnSpc>
              <a:spcBef>
                <a:spcPct val="0"/>
              </a:spcBef>
            </a:pPr>
            <a:endParaRPr lang="en-US" sz="2499">
              <a:solidFill>
                <a:srgbClr val="000000"/>
              </a:solidFill>
              <a:latin typeface="Montserrat Class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32150"/>
            <a:ext cx="16230600" cy="5948808"/>
          </a:xfrm>
          <a:prstGeom prst="rect">
            <a:avLst/>
          </a:prstGeom>
        </p:spPr>
        <p:txBody>
          <a:bodyPr lIns="0" tIns="0" rIns="0" bIns="0" rtlCol="0" anchor="t">
            <a:spAutoFit/>
          </a:bodyPr>
          <a:lstStyle/>
          <a:p>
            <a:pPr algn="just">
              <a:lnSpc>
                <a:spcPts val="3999"/>
              </a:lnSpc>
            </a:pPr>
            <a:r>
              <a:rPr lang="en-US" sz="2450">
                <a:solidFill>
                  <a:srgbClr val="004AAD"/>
                </a:solidFill>
                <a:latin typeface="Montserrat Classic Bold"/>
              </a:rPr>
              <a:t>Finalized Research topic:</a:t>
            </a:r>
            <a:endParaRPr lang="en-US" sz="2499">
              <a:solidFill>
                <a:srgbClr val="004AAD"/>
              </a:solidFill>
              <a:latin typeface="Montserrat Classic Bold"/>
            </a:endParaRPr>
          </a:p>
          <a:p>
            <a:pPr algn="just">
              <a:lnSpc>
                <a:spcPts val="4319"/>
              </a:lnSpc>
            </a:pPr>
            <a:r>
              <a:rPr lang="en-US" sz="2650">
                <a:solidFill>
                  <a:srgbClr val="000000"/>
                </a:solidFill>
                <a:latin typeface="Montserrat Classic Bold"/>
              </a:rPr>
              <a:t>Optimizing Advertising Cost: </a:t>
            </a:r>
            <a:r>
              <a:rPr lang="en-US" sz="2650">
                <a:solidFill>
                  <a:srgbClr val="000000"/>
                </a:solidFill>
                <a:latin typeface="Montserrat Classic"/>
              </a:rPr>
              <a:t>Finding the customers who require the least advertising cost for each product group</a:t>
            </a:r>
          </a:p>
          <a:p>
            <a:pPr algn="just">
              <a:lnSpc>
                <a:spcPts val="3999"/>
              </a:lnSpc>
            </a:pPr>
            <a:endParaRPr lang="en-US" sz="2450">
              <a:solidFill>
                <a:srgbClr val="000000"/>
              </a:solidFill>
              <a:latin typeface="Montserrat Classic Bold"/>
            </a:endParaRPr>
          </a:p>
          <a:p>
            <a:pPr algn="just">
              <a:lnSpc>
                <a:spcPts val="3999"/>
              </a:lnSpc>
            </a:pPr>
            <a:r>
              <a:rPr lang="en-US" sz="2450">
                <a:solidFill>
                  <a:srgbClr val="000000"/>
                </a:solidFill>
                <a:latin typeface="Montserrat Classic Bold"/>
              </a:rPr>
              <a:t>Other topics considered</a:t>
            </a:r>
          </a:p>
          <a:p>
            <a:pPr marL="431800" lvl="1" indent="-215900" algn="just">
              <a:lnSpc>
                <a:spcPts val="3200"/>
              </a:lnSpc>
              <a:buFont typeface="Arial"/>
              <a:buChar char="•"/>
            </a:pPr>
            <a:r>
              <a:rPr lang="en-US" sz="2000">
                <a:solidFill>
                  <a:srgbClr val="000000"/>
                </a:solidFill>
                <a:latin typeface="Montserrat Classic Bold"/>
              </a:rPr>
              <a:t>Customer Segmentation and Profiling: </a:t>
            </a:r>
            <a:r>
              <a:rPr lang="en-US" sz="2000">
                <a:solidFill>
                  <a:srgbClr val="000000"/>
                </a:solidFill>
                <a:latin typeface="Montserrat Classic"/>
              </a:rPr>
              <a:t>Use clustering techniques to segment customers based on their demographics (age, education, marital status, income) and purchasing behavior. This can help in understanding the different types of customers and tailoring marketing strategies for each segment.</a:t>
            </a:r>
          </a:p>
          <a:p>
            <a:pPr marL="431800" lvl="1" indent="-215900" algn="just">
              <a:lnSpc>
                <a:spcPts val="3200"/>
              </a:lnSpc>
              <a:buFont typeface="Arial"/>
              <a:buChar char="•"/>
            </a:pPr>
            <a:r>
              <a:rPr lang="en-US" sz="2000">
                <a:solidFill>
                  <a:srgbClr val="000000"/>
                </a:solidFill>
                <a:latin typeface="Montserrat Classic Bold"/>
              </a:rPr>
              <a:t>Predicting Customer Purchase Behavior:</a:t>
            </a:r>
            <a:r>
              <a:rPr lang="en-US" sz="2000">
                <a:solidFill>
                  <a:srgbClr val="000000"/>
                </a:solidFill>
                <a:latin typeface="Montserrat Classic"/>
              </a:rPr>
              <a:t> Build a predictive model to forecast whether a customer will accept an offer in the next campaign based on their past behavior. This can help in targeting the right customers in future campaigns.</a:t>
            </a:r>
          </a:p>
          <a:p>
            <a:pPr marL="431800" lvl="1" indent="-215900" algn="just">
              <a:lnSpc>
                <a:spcPts val="3200"/>
              </a:lnSpc>
              <a:buFont typeface="Arial"/>
              <a:buChar char="•"/>
            </a:pPr>
            <a:r>
              <a:rPr lang="en-US" sz="2000">
                <a:solidFill>
                  <a:srgbClr val="000000"/>
                </a:solidFill>
                <a:latin typeface="Montserrat Classic Bold"/>
              </a:rPr>
              <a:t>Analyzing the Impact of Promotions:</a:t>
            </a:r>
            <a:r>
              <a:rPr lang="en-US" sz="2000">
                <a:solidFill>
                  <a:srgbClr val="000000"/>
                </a:solidFill>
                <a:latin typeface="Montserrat Classic"/>
              </a:rPr>
              <a:t> Investigate the effect of discounts and campaigns on customer purchase behavior. This can provide insights into which promotions are most effective.</a:t>
            </a:r>
          </a:p>
          <a:p>
            <a:pPr algn="just">
              <a:lnSpc>
                <a:spcPts val="3999"/>
              </a:lnSpc>
              <a:spcBef>
                <a:spcPct val="0"/>
              </a:spcBef>
            </a:pPr>
            <a:endParaRPr lang="en-US" sz="2000">
              <a:solidFill>
                <a:srgbClr val="000000"/>
              </a:solidFill>
              <a:latin typeface="Montserrat Classic"/>
            </a:endParaRPr>
          </a:p>
        </p:txBody>
      </p:sp>
      <p:sp>
        <p:nvSpPr>
          <p:cNvPr id="3" name="TextBox 3"/>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RESERACH IDEAS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32150"/>
            <a:ext cx="16694294" cy="8550275"/>
          </a:xfrm>
          <a:prstGeom prst="rect">
            <a:avLst/>
          </a:prstGeom>
        </p:spPr>
        <p:txBody>
          <a:bodyPr lIns="0" tIns="0" rIns="0" bIns="0" rtlCol="0" anchor="t">
            <a:spAutoFit/>
          </a:bodyPr>
          <a:lstStyle/>
          <a:p>
            <a:pPr marL="539749" lvl="1" indent="-269875" algn="just">
              <a:lnSpc>
                <a:spcPts val="3999"/>
              </a:lnSpc>
              <a:buFont typeface="Arial"/>
              <a:buChar char="•"/>
            </a:pPr>
            <a:r>
              <a:rPr lang="en-US" sz="2499">
                <a:solidFill>
                  <a:srgbClr val="000000"/>
                </a:solidFill>
                <a:latin typeface="Montserrat Classic Bold"/>
              </a:rPr>
              <a:t>Handling Missing Values:</a:t>
            </a:r>
            <a:r>
              <a:rPr lang="en-US" sz="2499">
                <a:solidFill>
                  <a:srgbClr val="000000"/>
                </a:solidFill>
                <a:latin typeface="Montserrat Classic"/>
              </a:rPr>
              <a:t> There are 24 missing data in income. Decide how to fill them with a certain value (like mean, median, mode), use model-based imputation (regression), or drop the rows/columns with missing values.</a:t>
            </a:r>
          </a:p>
          <a:p>
            <a:pPr algn="just">
              <a:lnSpc>
                <a:spcPts val="3999"/>
              </a:lnSpc>
            </a:pPr>
            <a:endParaRPr lang="en-US" sz="2499">
              <a:solidFill>
                <a:srgbClr val="000000"/>
              </a:solidFill>
              <a:latin typeface="Montserrat Classic"/>
            </a:endParaRPr>
          </a:p>
          <a:p>
            <a:pPr marL="539749" lvl="1" indent="-269875" algn="just">
              <a:lnSpc>
                <a:spcPts val="3999"/>
              </a:lnSpc>
              <a:buFont typeface="Arial"/>
              <a:buChar char="•"/>
            </a:pPr>
            <a:r>
              <a:rPr lang="en-US" sz="2499">
                <a:solidFill>
                  <a:srgbClr val="000000"/>
                </a:solidFill>
                <a:latin typeface="Montserrat Classic Bold"/>
              </a:rPr>
              <a:t>Outlier Detection: </a:t>
            </a:r>
            <a:r>
              <a:rPr lang="en-US" sz="2499">
                <a:solidFill>
                  <a:srgbClr val="000000"/>
                </a:solidFill>
                <a:latin typeface="Montserrat Classic"/>
              </a:rPr>
              <a:t>Outlier in age which is more than 90 and income more than 600000.</a:t>
            </a:r>
            <a:r>
              <a:rPr lang="en-US" sz="2499">
                <a:solidFill>
                  <a:srgbClr val="000000"/>
                </a:solidFill>
                <a:latin typeface="Montserrat Classic Bold"/>
              </a:rPr>
              <a:t> </a:t>
            </a:r>
            <a:r>
              <a:rPr lang="en-US" sz="2499">
                <a:solidFill>
                  <a:srgbClr val="000000"/>
                </a:solidFill>
                <a:latin typeface="Montserrat Classic"/>
              </a:rPr>
              <a:t>Decide whether to cap, transform, or remove these outliers which could significantly impact the model’s performance</a:t>
            </a:r>
          </a:p>
          <a:p>
            <a:pPr algn="just">
              <a:lnSpc>
                <a:spcPts val="3999"/>
              </a:lnSpc>
            </a:pPr>
            <a:endParaRPr lang="en-US" sz="2499">
              <a:solidFill>
                <a:srgbClr val="000000"/>
              </a:solidFill>
              <a:latin typeface="Montserrat Classic"/>
            </a:endParaRPr>
          </a:p>
          <a:p>
            <a:pPr marL="539749" lvl="1" indent="-269875" algn="just">
              <a:lnSpc>
                <a:spcPts val="3999"/>
              </a:lnSpc>
              <a:buFont typeface="Arial"/>
              <a:buChar char="•"/>
            </a:pPr>
            <a:r>
              <a:rPr lang="en-US" sz="2499">
                <a:solidFill>
                  <a:srgbClr val="000000"/>
                </a:solidFill>
                <a:latin typeface="Montserrat Classic Bold"/>
              </a:rPr>
              <a:t>Feature Creation:</a:t>
            </a:r>
            <a:r>
              <a:rPr lang="en-US" sz="2499">
                <a:solidFill>
                  <a:srgbClr val="000000"/>
                </a:solidFill>
                <a:latin typeface="Montserrat Classic"/>
              </a:rPr>
              <a:t> Create new features from the existing ones.</a:t>
            </a:r>
          </a:p>
          <a:p>
            <a:pPr marL="1079499" lvl="2" indent="-359833" algn="just">
              <a:lnSpc>
                <a:spcPts val="3999"/>
              </a:lnSpc>
              <a:buFont typeface="Arial"/>
              <a:buChar char="⚬"/>
            </a:pPr>
            <a:r>
              <a:rPr lang="en-US" sz="2499">
                <a:solidFill>
                  <a:srgbClr val="004AAD"/>
                </a:solidFill>
                <a:latin typeface="Montserrat Classic Bold"/>
              </a:rPr>
              <a:t>Number_of_days</a:t>
            </a:r>
            <a:r>
              <a:rPr lang="en-US" sz="2499">
                <a:solidFill>
                  <a:srgbClr val="000000"/>
                </a:solidFill>
                <a:latin typeface="Montserrat Classic"/>
              </a:rPr>
              <a:t> a customer is registered in the firm's database </a:t>
            </a:r>
          </a:p>
          <a:p>
            <a:pPr marL="1079499" lvl="2" indent="-359833" algn="just">
              <a:lnSpc>
                <a:spcPts val="3999"/>
              </a:lnSpc>
              <a:buFont typeface="Arial"/>
              <a:buChar char="⚬"/>
            </a:pPr>
            <a:r>
              <a:rPr lang="en-US" sz="2499">
                <a:solidFill>
                  <a:srgbClr val="000000"/>
                </a:solidFill>
                <a:latin typeface="Montserrat Classic"/>
              </a:rPr>
              <a:t>Adding the feature </a:t>
            </a:r>
            <a:r>
              <a:rPr lang="en-US" sz="2499">
                <a:solidFill>
                  <a:srgbClr val="004AAD"/>
                </a:solidFill>
                <a:latin typeface="Montserrat Classic Bold"/>
              </a:rPr>
              <a:t>family_size</a:t>
            </a:r>
            <a:r>
              <a:rPr lang="en-US" sz="2499">
                <a:solidFill>
                  <a:srgbClr val="000000"/>
                </a:solidFill>
                <a:latin typeface="Montserrat Classic"/>
              </a:rPr>
              <a:t> to dataset </a:t>
            </a:r>
          </a:p>
          <a:p>
            <a:pPr marL="1079499" lvl="2" indent="-359833" algn="just">
              <a:lnSpc>
                <a:spcPts val="3999"/>
              </a:lnSpc>
              <a:buFont typeface="Arial"/>
              <a:buChar char="⚬"/>
            </a:pPr>
            <a:r>
              <a:rPr lang="en-US" sz="2499">
                <a:solidFill>
                  <a:srgbClr val="000000"/>
                </a:solidFill>
                <a:latin typeface="Montserrat Classic"/>
              </a:rPr>
              <a:t>Adding the feature </a:t>
            </a:r>
            <a:r>
              <a:rPr lang="en-US" sz="2499">
                <a:solidFill>
                  <a:srgbClr val="004AAD"/>
                </a:solidFill>
                <a:latin typeface="Montserrat Classic Bold"/>
              </a:rPr>
              <a:t>income_per_person</a:t>
            </a:r>
            <a:r>
              <a:rPr lang="en-US" sz="2499">
                <a:solidFill>
                  <a:srgbClr val="000000"/>
                </a:solidFill>
                <a:latin typeface="Montserrat Classic"/>
              </a:rPr>
              <a:t>  </a:t>
            </a:r>
          </a:p>
          <a:p>
            <a:pPr marL="1079499" lvl="2" indent="-359833" algn="just">
              <a:lnSpc>
                <a:spcPts val="3999"/>
              </a:lnSpc>
              <a:buFont typeface="Arial"/>
              <a:buChar char="⚬"/>
            </a:pPr>
            <a:r>
              <a:rPr lang="en-US" sz="2499">
                <a:solidFill>
                  <a:srgbClr val="000000"/>
                </a:solidFill>
                <a:latin typeface="Montserrat Classic"/>
              </a:rPr>
              <a:t>Adding the feature “</a:t>
            </a:r>
            <a:r>
              <a:rPr lang="en-US" sz="2499">
                <a:solidFill>
                  <a:srgbClr val="004AAD"/>
                </a:solidFill>
                <a:latin typeface="Montserrat Classic Bold"/>
              </a:rPr>
              <a:t>is_parent</a:t>
            </a:r>
            <a:r>
              <a:rPr lang="en-US" sz="2499">
                <a:solidFill>
                  <a:srgbClr val="000000"/>
                </a:solidFill>
                <a:latin typeface="Montserrat Classic"/>
              </a:rPr>
              <a:t>” to dataset </a:t>
            </a:r>
          </a:p>
          <a:p>
            <a:pPr algn="just">
              <a:lnSpc>
                <a:spcPts val="3999"/>
              </a:lnSpc>
            </a:pPr>
            <a:endParaRPr lang="en-US" sz="2499">
              <a:solidFill>
                <a:srgbClr val="000000"/>
              </a:solidFill>
              <a:latin typeface="Montserrat Classic"/>
            </a:endParaRPr>
          </a:p>
          <a:p>
            <a:pPr algn="just">
              <a:lnSpc>
                <a:spcPts val="3999"/>
              </a:lnSpc>
            </a:pPr>
            <a:endParaRPr lang="en-US" sz="2499">
              <a:solidFill>
                <a:srgbClr val="000000"/>
              </a:solidFill>
              <a:latin typeface="Montserrat Classic"/>
            </a:endParaRPr>
          </a:p>
          <a:p>
            <a:pPr algn="just">
              <a:lnSpc>
                <a:spcPts val="3999"/>
              </a:lnSpc>
            </a:pPr>
            <a:endParaRPr lang="en-US" sz="2499">
              <a:solidFill>
                <a:srgbClr val="000000"/>
              </a:solidFill>
              <a:latin typeface="Montserrat Classic"/>
            </a:endParaRPr>
          </a:p>
          <a:p>
            <a:pPr algn="just">
              <a:lnSpc>
                <a:spcPts val="3999"/>
              </a:lnSpc>
              <a:spcBef>
                <a:spcPct val="0"/>
              </a:spcBef>
            </a:pPr>
            <a:endParaRPr lang="en-US" sz="2499">
              <a:solidFill>
                <a:srgbClr val="000000"/>
              </a:solidFill>
              <a:latin typeface="Montserrat Classic"/>
            </a:endParaRPr>
          </a:p>
        </p:txBody>
      </p:sp>
      <p:sp>
        <p:nvSpPr>
          <p:cNvPr id="3" name="TextBox 3"/>
          <p:cNvSpPr txBox="1"/>
          <p:nvPr/>
        </p:nvSpPr>
        <p:spPr>
          <a:xfrm>
            <a:off x="1028700" y="1626730"/>
            <a:ext cx="16400223"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PREPARATION PLAN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32150"/>
            <a:ext cx="16230600" cy="6602448"/>
          </a:xfrm>
          <a:prstGeom prst="rect">
            <a:avLst/>
          </a:prstGeom>
        </p:spPr>
        <p:txBody>
          <a:bodyPr lIns="0" tIns="0" rIns="0" bIns="0" rtlCol="0" anchor="t">
            <a:spAutoFit/>
          </a:bodyPr>
          <a:lstStyle/>
          <a:p>
            <a:pPr algn="just">
              <a:lnSpc>
                <a:spcPts val="3999"/>
              </a:lnSpc>
            </a:pPr>
            <a:endParaRPr lang="en-US">
              <a:latin typeface="Montserrat Classic"/>
            </a:endParaRPr>
          </a:p>
          <a:p>
            <a:pPr marL="539115" lvl="1" indent="-269875" algn="just">
              <a:lnSpc>
                <a:spcPts val="3999"/>
              </a:lnSpc>
              <a:buFont typeface="Arial"/>
              <a:buChar char="•"/>
            </a:pPr>
            <a:r>
              <a:rPr lang="en-US" sz="2450" dirty="0">
                <a:solidFill>
                  <a:srgbClr val="000000"/>
                </a:solidFill>
                <a:latin typeface="Montserrat Classic Bold"/>
              </a:rPr>
              <a:t>Encoding Categorical Variables:</a:t>
            </a:r>
            <a:r>
              <a:rPr lang="en-US" sz="2450" dirty="0">
                <a:solidFill>
                  <a:srgbClr val="000000"/>
                </a:solidFill>
                <a:latin typeface="Montserrat Classic"/>
              </a:rPr>
              <a:t> Categorical variables need to encoded  into numerical values. </a:t>
            </a:r>
          </a:p>
          <a:p>
            <a:pPr marL="269240" lvl="1" algn="just">
              <a:lnSpc>
                <a:spcPts val="3999"/>
              </a:lnSpc>
            </a:pPr>
            <a:endParaRPr lang="en-US" sz="2450">
              <a:solidFill>
                <a:srgbClr val="000000"/>
              </a:solidFill>
              <a:latin typeface="Montserrat Classic"/>
            </a:endParaRPr>
          </a:p>
          <a:p>
            <a:pPr marL="539115" lvl="1" indent="-269875" algn="just">
              <a:lnSpc>
                <a:spcPts val="3999"/>
              </a:lnSpc>
              <a:buFont typeface="Arial"/>
              <a:buChar char="•"/>
            </a:pPr>
            <a:r>
              <a:rPr lang="en-US" sz="2450" dirty="0">
                <a:solidFill>
                  <a:srgbClr val="000000"/>
                </a:solidFill>
                <a:latin typeface="Montserrat Classic Bold"/>
              </a:rPr>
              <a:t>Feature Selection:</a:t>
            </a:r>
            <a:r>
              <a:rPr lang="en-US" sz="2450" dirty="0">
                <a:solidFill>
                  <a:srgbClr val="000000"/>
                </a:solidFill>
                <a:latin typeface="Montserrat Classic"/>
              </a:rPr>
              <a:t> Not all features might be useful for our analysis.  Keeping the most informative features for the model.</a:t>
            </a:r>
          </a:p>
          <a:p>
            <a:pPr algn="just">
              <a:lnSpc>
                <a:spcPts val="3999"/>
              </a:lnSpc>
            </a:pPr>
            <a:endParaRPr lang="en-US" sz="2499">
              <a:solidFill>
                <a:srgbClr val="000000"/>
              </a:solidFill>
              <a:latin typeface="Montserrat Classic"/>
            </a:endParaRPr>
          </a:p>
          <a:p>
            <a:pPr marL="539115" lvl="1" indent="-269875" algn="just">
              <a:lnSpc>
                <a:spcPts val="3999"/>
              </a:lnSpc>
              <a:buFont typeface="Arial"/>
              <a:buChar char="•"/>
            </a:pPr>
            <a:r>
              <a:rPr lang="en-US" sz="2450" dirty="0">
                <a:solidFill>
                  <a:srgbClr val="000000"/>
                </a:solidFill>
                <a:latin typeface="Montserrat Classic Bold"/>
              </a:rPr>
              <a:t>Feature Reduction:</a:t>
            </a:r>
            <a:r>
              <a:rPr lang="en-US" sz="2450" dirty="0">
                <a:solidFill>
                  <a:srgbClr val="000000"/>
                </a:solidFill>
                <a:latin typeface="Montserrat Classic"/>
              </a:rPr>
              <a:t> Reduce the dimensionality of your dataset  using  methods like </a:t>
            </a:r>
            <a:r>
              <a:rPr lang="en-US" sz="2450" dirty="0">
                <a:solidFill>
                  <a:srgbClr val="000000"/>
                </a:solidFill>
                <a:latin typeface="Montserrat Classic"/>
                <a:hlinkClick r:id="rId2" tooltip="https://github.com/sifatnabil/Customer_Personality_Analysis"/>
              </a:rPr>
              <a:t>Principal Component Analysis (PCA)</a:t>
            </a:r>
            <a:endParaRPr lang="en-US" sz="2450" dirty="0">
              <a:solidFill>
                <a:srgbClr val="000000"/>
              </a:solidFill>
              <a:latin typeface="Montserrat Classic"/>
            </a:endParaRPr>
          </a:p>
          <a:p>
            <a:pPr marL="539115" lvl="1" indent="-269875" algn="just">
              <a:lnSpc>
                <a:spcPts val="3999"/>
              </a:lnSpc>
              <a:buFont typeface="Arial"/>
              <a:buChar char="•"/>
            </a:pPr>
            <a:r>
              <a:rPr lang="en-US" sz="2450" dirty="0">
                <a:solidFill>
                  <a:srgbClr val="000000"/>
                </a:solidFill>
                <a:latin typeface="Montserrat Classic Bold"/>
              </a:rPr>
              <a:t>Handling invalid data:</a:t>
            </a:r>
            <a:r>
              <a:rPr lang="en-US" sz="2450" dirty="0">
                <a:solidFill>
                  <a:srgbClr val="000000"/>
                </a:solidFill>
                <a:latin typeface="Montserrat Classic"/>
              </a:rPr>
              <a:t> making new categorization in marital status and handling the invalid data based on methods used for missing data</a:t>
            </a:r>
          </a:p>
          <a:p>
            <a:pPr algn="just">
              <a:lnSpc>
                <a:spcPts val="3999"/>
              </a:lnSpc>
            </a:pPr>
            <a:endParaRPr lang="en-US" sz="2499">
              <a:solidFill>
                <a:srgbClr val="000000"/>
              </a:solidFill>
              <a:latin typeface="Montserrat Classic"/>
              <a:hlinkClick r:id="rId2" tooltip="https://github.com/sifatnabil/Customer_Personality_Analysis"/>
            </a:endParaRPr>
          </a:p>
          <a:p>
            <a:pPr algn="just">
              <a:lnSpc>
                <a:spcPts val="3999"/>
              </a:lnSpc>
            </a:pPr>
            <a:endParaRPr lang="en-US" sz="2499">
              <a:solidFill>
                <a:srgbClr val="000000"/>
              </a:solidFill>
              <a:latin typeface="Montserrat Classic"/>
              <a:hlinkClick r:id="rId2"/>
            </a:endParaRPr>
          </a:p>
          <a:p>
            <a:pPr algn="just">
              <a:lnSpc>
                <a:spcPts val="3999"/>
              </a:lnSpc>
              <a:spcBef>
                <a:spcPct val="0"/>
              </a:spcBef>
            </a:pPr>
            <a:endParaRPr lang="en-US" sz="2499">
              <a:solidFill>
                <a:srgbClr val="000000"/>
              </a:solidFill>
              <a:latin typeface="Montserrat Classic"/>
              <a:hlinkClick r:id="rId2"/>
            </a:endParaRPr>
          </a:p>
        </p:txBody>
      </p:sp>
      <p:sp>
        <p:nvSpPr>
          <p:cNvPr id="3" name="TextBox 3"/>
          <p:cNvSpPr txBox="1"/>
          <p:nvPr/>
        </p:nvSpPr>
        <p:spPr>
          <a:xfrm>
            <a:off x="1028700" y="1626730"/>
            <a:ext cx="16424381"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PREPARATION PLAN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FD704-FF45-5EAB-AB8E-E61F0523F0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3D76A2-8003-C0D5-E25A-99901310F568}"/>
              </a:ext>
            </a:extLst>
          </p:cNvPr>
          <p:cNvSpPr txBox="1"/>
          <p:nvPr/>
        </p:nvSpPr>
        <p:spPr>
          <a:xfrm>
            <a:off x="1028700" y="3965395"/>
            <a:ext cx="16230600" cy="3010504"/>
          </a:xfrm>
          <a:prstGeom prst="rect">
            <a:avLst/>
          </a:prstGeom>
        </p:spPr>
        <p:txBody>
          <a:bodyPr lIns="0" tIns="0" rIns="0" bIns="0" rtlCol="0" anchor="t">
            <a:spAutoFit/>
          </a:bodyPr>
          <a:lstStyle/>
          <a:p>
            <a:pPr marL="539115" lvl="1" indent="-269875" algn="just">
              <a:lnSpc>
                <a:spcPts val="3999"/>
              </a:lnSpc>
              <a:buFont typeface="Arial"/>
              <a:buChar char="•"/>
            </a:pPr>
            <a:r>
              <a:rPr lang="en-US" sz="2800">
                <a:latin typeface="Montserrat Classic"/>
                <a:ea typeface="+mn-lt"/>
                <a:cs typeface="+mn-lt"/>
              </a:rPr>
              <a:t>Identifying High-Value Customers</a:t>
            </a:r>
            <a:endParaRPr lang="en-US" sz="2800">
              <a:solidFill>
                <a:srgbClr val="000000"/>
              </a:solidFill>
              <a:latin typeface="Montserrat Classic"/>
              <a:cs typeface="Calibri"/>
            </a:endParaRPr>
          </a:p>
          <a:p>
            <a:pPr marL="539115" lvl="1" indent="-269875" algn="just">
              <a:lnSpc>
                <a:spcPts val="3999"/>
              </a:lnSpc>
              <a:buFont typeface="Arial"/>
              <a:buChar char="•"/>
            </a:pPr>
            <a:r>
              <a:rPr lang="en-US" sz="2800">
                <a:solidFill>
                  <a:srgbClr val="000000"/>
                </a:solidFill>
                <a:latin typeface="Montserrat Classic"/>
                <a:ea typeface="+mn-lt"/>
                <a:cs typeface="+mn-lt"/>
              </a:rPr>
              <a:t>Detecting Customer Complaints</a:t>
            </a:r>
            <a:endParaRPr lang="en-US" sz="2800">
              <a:solidFill>
                <a:srgbClr val="000000"/>
              </a:solidFill>
              <a:latin typeface="Montserrat Classic"/>
              <a:cs typeface="Calibri"/>
            </a:endParaRPr>
          </a:p>
          <a:p>
            <a:pPr marL="539115" lvl="1" indent="-269875" algn="just">
              <a:lnSpc>
                <a:spcPts val="3999"/>
              </a:lnSpc>
              <a:buFont typeface="Arial"/>
              <a:buChar char="•"/>
            </a:pPr>
            <a:r>
              <a:rPr lang="en-US" sz="2800">
                <a:solidFill>
                  <a:srgbClr val="000000"/>
                </a:solidFill>
                <a:latin typeface="Montserrat Classic"/>
                <a:ea typeface="+mn-lt"/>
                <a:cs typeface="+mn-lt"/>
              </a:rPr>
              <a:t>Optimal Product Recommendations</a:t>
            </a:r>
          </a:p>
          <a:p>
            <a:pPr marL="539115" lvl="1" indent="-269875" algn="just">
              <a:lnSpc>
                <a:spcPts val="3999"/>
              </a:lnSpc>
              <a:buFont typeface="Arial"/>
              <a:buChar char="•"/>
            </a:pPr>
            <a:r>
              <a:rPr lang="en-US" sz="2800">
                <a:solidFill>
                  <a:srgbClr val="000000"/>
                </a:solidFill>
                <a:latin typeface="Montserrat Classic"/>
                <a:ea typeface="+mn-lt"/>
                <a:cs typeface="+mn-lt"/>
              </a:rPr>
              <a:t>Customer Segmentation</a:t>
            </a:r>
            <a:endParaRPr lang="en-US" sz="2800">
              <a:solidFill>
                <a:srgbClr val="000000"/>
              </a:solidFill>
              <a:latin typeface="Montserrat Classic"/>
              <a:cs typeface="Calibri"/>
            </a:endParaRPr>
          </a:p>
          <a:p>
            <a:pPr marL="539115" lvl="1" indent="-269875" algn="just">
              <a:lnSpc>
                <a:spcPts val="3999"/>
              </a:lnSpc>
              <a:buFont typeface="Arial"/>
              <a:buChar char="•"/>
            </a:pPr>
            <a:r>
              <a:rPr lang="en-US" sz="2800">
                <a:solidFill>
                  <a:srgbClr val="000000"/>
                </a:solidFill>
                <a:latin typeface="Montserrat Classic"/>
                <a:ea typeface="+mn-lt"/>
                <a:cs typeface="+mn-lt"/>
              </a:rPr>
              <a:t>Predicting Campaign Response</a:t>
            </a:r>
            <a:endParaRPr lang="en-US" sz="2800">
              <a:solidFill>
                <a:srgbClr val="000000"/>
              </a:solidFill>
              <a:latin typeface="Montserrat Classic"/>
              <a:cs typeface="Calibri"/>
            </a:endParaRPr>
          </a:p>
          <a:p>
            <a:pPr marL="539115" lvl="1" indent="-269875" algn="just">
              <a:lnSpc>
                <a:spcPts val="3999"/>
              </a:lnSpc>
              <a:buFont typeface="Arial"/>
              <a:buChar char="•"/>
            </a:pPr>
            <a:endParaRPr lang="en-US" sz="2800">
              <a:solidFill>
                <a:srgbClr val="000000"/>
              </a:solidFill>
              <a:latin typeface="Montserrat Classic"/>
            </a:endParaRPr>
          </a:p>
        </p:txBody>
      </p:sp>
      <p:sp>
        <p:nvSpPr>
          <p:cNvPr id="3" name="TextBox 3">
            <a:extLst>
              <a:ext uri="{FF2B5EF4-FFF2-40B4-BE49-F238E27FC236}">
                <a16:creationId xmlns:a16="http://schemas.microsoft.com/office/drawing/2014/main" id="{FEBC3E23-CC42-DA41-318A-5AA848172BA5}"/>
              </a:ext>
            </a:extLst>
          </p:cNvPr>
          <p:cNvSpPr txBox="1"/>
          <p:nvPr/>
        </p:nvSpPr>
        <p:spPr>
          <a:xfrm>
            <a:off x="1050266" y="1173843"/>
            <a:ext cx="16424381" cy="2308324"/>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ea typeface="+mn-lt"/>
                <a:cs typeface="+mn-lt"/>
              </a:rPr>
              <a:t>Opportunities for Predictive Analytics</a:t>
            </a:r>
            <a:endParaRPr lang="en-US" sz="9000">
              <a:solidFill>
                <a:srgbClr val="004AAD"/>
              </a:solidFill>
              <a:latin typeface="Montserrat Classic Bold"/>
              <a:ea typeface="Calibri"/>
              <a:cs typeface="Calibri"/>
            </a:endParaRPr>
          </a:p>
        </p:txBody>
      </p:sp>
    </p:spTree>
    <p:extLst>
      <p:ext uri="{BB962C8B-B14F-4D97-AF65-F5344CB8AC3E}">
        <p14:creationId xmlns:p14="http://schemas.microsoft.com/office/powerpoint/2010/main" val="368038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ABOUT THE DATASET</a:t>
            </a:r>
          </a:p>
        </p:txBody>
      </p:sp>
      <p:sp>
        <p:nvSpPr>
          <p:cNvPr id="3" name="TextBox 3"/>
          <p:cNvSpPr txBox="1"/>
          <p:nvPr/>
        </p:nvSpPr>
        <p:spPr>
          <a:xfrm>
            <a:off x="1028700" y="3468966"/>
            <a:ext cx="6008785" cy="5016500"/>
          </a:xfrm>
          <a:prstGeom prst="rect">
            <a:avLst/>
          </a:prstGeom>
        </p:spPr>
        <p:txBody>
          <a:bodyPr lIns="0" tIns="0" rIns="0" bIns="0" rtlCol="0" anchor="t">
            <a:spAutoFit/>
          </a:bodyPr>
          <a:lstStyle/>
          <a:p>
            <a:pPr marL="539749" lvl="1" indent="-269875">
              <a:lnSpc>
                <a:spcPts val="3999"/>
              </a:lnSpc>
              <a:buFont typeface="Arial"/>
              <a:buChar char="•"/>
            </a:pPr>
            <a:r>
              <a:rPr lang="en-US" sz="2499">
                <a:solidFill>
                  <a:srgbClr val="2E2E2E"/>
                </a:solidFill>
                <a:latin typeface="Montserrat Classic"/>
              </a:rPr>
              <a:t>Customer Personality Analysis is a detailed analysis of a company’s ideal customers. </a:t>
            </a:r>
          </a:p>
          <a:p>
            <a:pPr marL="539749" lvl="1" indent="-269875">
              <a:lnSpc>
                <a:spcPts val="3999"/>
              </a:lnSpc>
              <a:buFont typeface="Arial"/>
              <a:buChar char="•"/>
            </a:pPr>
            <a:r>
              <a:rPr lang="en-US" sz="2499">
                <a:solidFill>
                  <a:srgbClr val="2E2E2E"/>
                </a:solidFill>
                <a:latin typeface="Montserrat Classic"/>
              </a:rPr>
              <a:t>Dataset has 2240 data points and 29 attributes</a:t>
            </a:r>
          </a:p>
          <a:p>
            <a:pPr marL="539749" lvl="1" indent="-269875">
              <a:lnSpc>
                <a:spcPts val="3999"/>
              </a:lnSpc>
              <a:buFont typeface="Arial"/>
              <a:buChar char="•"/>
            </a:pPr>
            <a:r>
              <a:rPr lang="en-US" sz="2499">
                <a:solidFill>
                  <a:srgbClr val="2E2E2E"/>
                </a:solidFill>
                <a:latin typeface="Montserrat Classic"/>
              </a:rPr>
              <a:t>It can be categorized into,</a:t>
            </a:r>
          </a:p>
          <a:p>
            <a:pPr marL="1079499" lvl="2" indent="-359833">
              <a:lnSpc>
                <a:spcPts val="3999"/>
              </a:lnSpc>
              <a:buFont typeface="Arial"/>
              <a:buChar char="⚬"/>
            </a:pPr>
            <a:r>
              <a:rPr lang="en-US" sz="2499">
                <a:solidFill>
                  <a:srgbClr val="2E2E2E"/>
                </a:solidFill>
                <a:latin typeface="Montserrat Classic"/>
              </a:rPr>
              <a:t>Customer’s information</a:t>
            </a:r>
          </a:p>
          <a:p>
            <a:pPr marL="1079499" lvl="2" indent="-359833">
              <a:lnSpc>
                <a:spcPts val="3999"/>
              </a:lnSpc>
              <a:buFont typeface="Arial"/>
              <a:buChar char="⚬"/>
            </a:pPr>
            <a:r>
              <a:rPr lang="en-US" sz="2499">
                <a:solidFill>
                  <a:srgbClr val="2E2E2E"/>
                </a:solidFill>
                <a:latin typeface="Montserrat Classic"/>
              </a:rPr>
              <a:t>Products</a:t>
            </a:r>
          </a:p>
          <a:p>
            <a:pPr marL="1079499" lvl="2" indent="-359833">
              <a:lnSpc>
                <a:spcPts val="3999"/>
              </a:lnSpc>
              <a:buFont typeface="Arial"/>
              <a:buChar char="⚬"/>
            </a:pPr>
            <a:r>
              <a:rPr lang="en-US" sz="2499">
                <a:solidFill>
                  <a:srgbClr val="2E2E2E"/>
                </a:solidFill>
                <a:latin typeface="Montserrat Classic"/>
              </a:rPr>
              <a:t>Place</a:t>
            </a:r>
          </a:p>
          <a:p>
            <a:pPr marL="1079499" lvl="2" indent="-359833">
              <a:lnSpc>
                <a:spcPts val="3999"/>
              </a:lnSpc>
              <a:buFont typeface="Arial"/>
              <a:buChar char="⚬"/>
            </a:pPr>
            <a:r>
              <a:rPr lang="en-US" sz="2499">
                <a:solidFill>
                  <a:srgbClr val="2E2E2E"/>
                </a:solidFill>
                <a:latin typeface="Montserrat Classic"/>
              </a:rPr>
              <a:t>Promotioin</a:t>
            </a:r>
          </a:p>
        </p:txBody>
      </p:sp>
      <p:sp>
        <p:nvSpPr>
          <p:cNvPr id="4" name="Freeform 4"/>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Freeform 5"/>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FI"/>
          </a:p>
        </p:txBody>
      </p:sp>
      <p:pic>
        <p:nvPicPr>
          <p:cNvPr id="6" name="Picture 6"/>
          <p:cNvPicPr>
            <a:picLocks noChangeAspect="1"/>
          </p:cNvPicPr>
          <p:nvPr/>
        </p:nvPicPr>
        <p:blipFill>
          <a:blip r:embed="rId6"/>
          <a:srcRect/>
          <a:stretch>
            <a:fillRect/>
          </a:stretch>
        </p:blipFill>
        <p:spPr>
          <a:xfrm>
            <a:off x="9930803" y="3235831"/>
            <a:ext cx="6411518" cy="55780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32150"/>
            <a:ext cx="16230600" cy="4511675"/>
          </a:xfrm>
          <a:prstGeom prst="rect">
            <a:avLst/>
          </a:prstGeom>
        </p:spPr>
        <p:txBody>
          <a:bodyPr lIns="0" tIns="0" rIns="0" bIns="0" rtlCol="0" anchor="t">
            <a:spAutoFit/>
          </a:bodyPr>
          <a:lstStyle/>
          <a:p>
            <a:pPr marL="539749" lvl="1" indent="-269875" algn="just">
              <a:lnSpc>
                <a:spcPts val="3999"/>
              </a:lnSpc>
              <a:buFont typeface="Arial"/>
              <a:buChar char="•"/>
            </a:pPr>
            <a:r>
              <a:rPr lang="en-US" sz="2499">
                <a:solidFill>
                  <a:srgbClr val="004AAD"/>
                </a:solidFill>
                <a:latin typeface="Montserrat Classic Bold"/>
              </a:rPr>
              <a:t>Arash Nedaei Janbesaraei</a:t>
            </a:r>
          </a:p>
          <a:p>
            <a:pPr marL="539749" lvl="1" indent="-269875" algn="just">
              <a:lnSpc>
                <a:spcPts val="3999"/>
              </a:lnSpc>
              <a:buFont typeface="Arial"/>
              <a:buChar char="•"/>
            </a:pPr>
            <a:r>
              <a:rPr lang="en-US" sz="2499">
                <a:solidFill>
                  <a:srgbClr val="004AAD"/>
                </a:solidFill>
                <a:latin typeface="Montserrat Classic Bold"/>
              </a:rPr>
              <a:t>Zohreh Yousefi Dahka</a:t>
            </a:r>
          </a:p>
          <a:p>
            <a:pPr marL="539749" lvl="1" indent="-269875" algn="just">
              <a:lnSpc>
                <a:spcPts val="3999"/>
              </a:lnSpc>
              <a:buFont typeface="Arial"/>
              <a:buChar char="•"/>
            </a:pPr>
            <a:r>
              <a:rPr lang="en-US" sz="2499">
                <a:solidFill>
                  <a:srgbClr val="004AAD"/>
                </a:solidFill>
                <a:latin typeface="Montserrat Classic Bold"/>
              </a:rPr>
              <a:t>Kavinda Kulasinghe</a:t>
            </a:r>
          </a:p>
          <a:p>
            <a:pPr marL="539749" lvl="1" indent="-269875" algn="just">
              <a:lnSpc>
                <a:spcPts val="3999"/>
              </a:lnSpc>
              <a:buFont typeface="Arial"/>
              <a:buChar char="•"/>
            </a:pPr>
            <a:r>
              <a:rPr lang="en-US" sz="2499">
                <a:solidFill>
                  <a:srgbClr val="004AAD"/>
                </a:solidFill>
                <a:latin typeface="Montserrat Classic Bold"/>
              </a:rPr>
              <a:t>Taufiq Ahmed</a:t>
            </a:r>
          </a:p>
          <a:p>
            <a:pPr marL="539749" lvl="1" indent="-269875" algn="just">
              <a:lnSpc>
                <a:spcPts val="3999"/>
              </a:lnSpc>
              <a:buFont typeface="Arial"/>
              <a:buChar char="•"/>
            </a:pPr>
            <a:r>
              <a:rPr lang="en-US" sz="2499">
                <a:solidFill>
                  <a:srgbClr val="004AAD"/>
                </a:solidFill>
                <a:latin typeface="Montserrat Classic Bold"/>
              </a:rPr>
              <a:t>Md Islam</a:t>
            </a:r>
          </a:p>
          <a:p>
            <a:pPr algn="just">
              <a:lnSpc>
                <a:spcPts val="3999"/>
              </a:lnSpc>
            </a:pPr>
            <a:endParaRPr lang="en-US" sz="2499">
              <a:solidFill>
                <a:srgbClr val="004AAD"/>
              </a:solidFill>
              <a:latin typeface="Montserrat Classic Bold"/>
            </a:endParaRPr>
          </a:p>
          <a:p>
            <a:pPr algn="just">
              <a:lnSpc>
                <a:spcPts val="3999"/>
              </a:lnSpc>
            </a:pPr>
            <a:endParaRPr lang="en-US" sz="2499">
              <a:solidFill>
                <a:srgbClr val="004AAD"/>
              </a:solidFill>
              <a:latin typeface="Montserrat Classic Bold"/>
            </a:endParaRPr>
          </a:p>
          <a:p>
            <a:pPr algn="just">
              <a:lnSpc>
                <a:spcPts val="3999"/>
              </a:lnSpc>
            </a:pPr>
            <a:endParaRPr lang="en-US" sz="2499">
              <a:solidFill>
                <a:srgbClr val="004AAD"/>
              </a:solidFill>
              <a:latin typeface="Montserrat Classic Bold"/>
            </a:endParaRPr>
          </a:p>
          <a:p>
            <a:pPr algn="just">
              <a:lnSpc>
                <a:spcPts val="3999"/>
              </a:lnSpc>
              <a:spcBef>
                <a:spcPct val="0"/>
              </a:spcBef>
            </a:pPr>
            <a:endParaRPr lang="en-US" sz="2499">
              <a:solidFill>
                <a:srgbClr val="004AAD"/>
              </a:solidFill>
              <a:latin typeface="Montserrat Classic Bold"/>
            </a:endParaRPr>
          </a:p>
        </p:txBody>
      </p:sp>
      <p:sp>
        <p:nvSpPr>
          <p:cNvPr id="3" name="TextBox 3"/>
          <p:cNvSpPr txBox="1"/>
          <p:nvPr/>
        </p:nvSpPr>
        <p:spPr>
          <a:xfrm>
            <a:off x="1028700" y="1626730"/>
            <a:ext cx="17126935" cy="1176021"/>
          </a:xfrm>
          <a:prstGeom prst="rect">
            <a:avLst/>
          </a:prstGeom>
        </p:spPr>
        <p:txBody>
          <a:bodyPr lIns="0" tIns="0" rIns="0" bIns="0" rtlCol="0" anchor="t">
            <a:spAutoFit/>
          </a:bodyPr>
          <a:lstStyle/>
          <a:p>
            <a:pPr>
              <a:lnSpc>
                <a:spcPts val="8800"/>
              </a:lnSpc>
            </a:pPr>
            <a:r>
              <a:rPr lang="en-US" sz="8800">
                <a:solidFill>
                  <a:srgbClr val="004AAD"/>
                </a:solidFill>
                <a:latin typeface="Montserrat Classic Bold"/>
              </a:rPr>
              <a:t>INDIVIDUAL CONTRIBUTIONS</a:t>
            </a:r>
          </a:p>
        </p:txBody>
      </p:sp>
      <p:sp>
        <p:nvSpPr>
          <p:cNvPr id="4" name="TextBox 4"/>
          <p:cNvSpPr txBox="1"/>
          <p:nvPr/>
        </p:nvSpPr>
        <p:spPr>
          <a:xfrm>
            <a:off x="6350428" y="3213100"/>
            <a:ext cx="16230600" cy="4775025"/>
          </a:xfrm>
          <a:prstGeom prst="rect">
            <a:avLst/>
          </a:prstGeom>
        </p:spPr>
        <p:txBody>
          <a:bodyPr lIns="0" tIns="0" rIns="0" bIns="0" rtlCol="0" anchor="t">
            <a:spAutoFit/>
          </a:bodyPr>
          <a:lstStyle/>
          <a:p>
            <a:pPr algn="just">
              <a:lnSpc>
                <a:spcPts val="4174"/>
              </a:lnSpc>
            </a:pPr>
            <a:r>
              <a:rPr lang="en-US" sz="2450">
                <a:solidFill>
                  <a:srgbClr val="000000"/>
                </a:solidFill>
                <a:latin typeface="Montserrat Classic"/>
              </a:rPr>
              <a:t>Descriptive Analytics &amp;  Visualization</a:t>
            </a:r>
          </a:p>
          <a:p>
            <a:pPr algn="just">
              <a:lnSpc>
                <a:spcPts val="4174"/>
              </a:lnSpc>
            </a:pPr>
            <a:r>
              <a:rPr lang="en-US" sz="2450">
                <a:solidFill>
                  <a:srgbClr val="000000"/>
                </a:solidFill>
                <a:latin typeface="Montserrat Classic"/>
              </a:rPr>
              <a:t>Predictive Analysis &amp; presentation </a:t>
            </a:r>
          </a:p>
          <a:p>
            <a:pPr algn="just">
              <a:lnSpc>
                <a:spcPts val="4174"/>
              </a:lnSpc>
            </a:pPr>
            <a:r>
              <a:rPr lang="en-US" sz="2450">
                <a:solidFill>
                  <a:srgbClr val="000000"/>
                </a:solidFill>
                <a:latin typeface="Montserrat Classic"/>
              </a:rPr>
              <a:t>Data Preprocessing &amp; presentation slides</a:t>
            </a:r>
          </a:p>
          <a:p>
            <a:pPr algn="just">
              <a:lnSpc>
                <a:spcPts val="4174"/>
              </a:lnSpc>
            </a:pPr>
            <a:r>
              <a:rPr lang="en-US" sz="2450">
                <a:solidFill>
                  <a:srgbClr val="000000"/>
                </a:solidFill>
                <a:latin typeface="Montserrat Classic"/>
              </a:rPr>
              <a:t>Predictive analysis &amp; report</a:t>
            </a:r>
          </a:p>
          <a:p>
            <a:pPr algn="just">
              <a:lnSpc>
                <a:spcPts val="4174"/>
              </a:lnSpc>
            </a:pPr>
            <a:r>
              <a:rPr lang="en-US" sz="2450">
                <a:solidFill>
                  <a:srgbClr val="000000"/>
                </a:solidFill>
                <a:latin typeface="Montserrat Classic"/>
              </a:rPr>
              <a:t>Literature Review &amp; Descriptive Analytics</a:t>
            </a:r>
          </a:p>
          <a:p>
            <a:pPr algn="just">
              <a:lnSpc>
                <a:spcPts val="4174"/>
              </a:lnSpc>
            </a:pPr>
            <a:endParaRPr lang="en-US" sz="2499">
              <a:solidFill>
                <a:srgbClr val="000000"/>
              </a:solidFill>
              <a:latin typeface="Montserrat Classic"/>
            </a:endParaRPr>
          </a:p>
          <a:p>
            <a:pPr algn="just">
              <a:lnSpc>
                <a:spcPts val="4174"/>
              </a:lnSpc>
            </a:pPr>
            <a:endParaRPr lang="en-US" sz="2499">
              <a:solidFill>
                <a:srgbClr val="000000"/>
              </a:solidFill>
              <a:latin typeface="Montserrat Classic"/>
            </a:endParaRPr>
          </a:p>
          <a:p>
            <a:pPr algn="just">
              <a:lnSpc>
                <a:spcPts val="4174"/>
              </a:lnSpc>
            </a:pPr>
            <a:endParaRPr lang="en-US" sz="2499">
              <a:solidFill>
                <a:srgbClr val="000000"/>
              </a:solidFill>
              <a:latin typeface="Montserrat Classic"/>
            </a:endParaRPr>
          </a:p>
          <a:p>
            <a:pPr algn="just">
              <a:lnSpc>
                <a:spcPts val="4174"/>
              </a:lnSpc>
            </a:pPr>
            <a:endParaRPr lang="en-US" sz="2499">
              <a:solidFill>
                <a:srgbClr val="000000"/>
              </a:solidFill>
              <a:latin typeface="Montserrat Class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3352165"/>
            <a:ext cx="16744950" cy="3086100"/>
          </a:xfrm>
          <a:prstGeom prst="rect">
            <a:avLst/>
          </a:prstGeom>
        </p:spPr>
        <p:txBody>
          <a:bodyPr lIns="0" tIns="0" rIns="0" bIns="0" rtlCol="0" anchor="t">
            <a:spAutoFit/>
          </a:bodyPr>
          <a:lstStyle/>
          <a:p>
            <a:pPr marL="0" lvl="0" indent="0" algn="ctr">
              <a:lnSpc>
                <a:spcPts val="25199"/>
              </a:lnSpc>
              <a:spcBef>
                <a:spcPct val="0"/>
              </a:spcBef>
            </a:pPr>
            <a:r>
              <a:rPr lang="en-US" sz="18000" u="none">
                <a:solidFill>
                  <a:srgbClr val="004AAD"/>
                </a:solidFill>
                <a:latin typeface="Montserrat Classic"/>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C02AA-631C-CAB0-98F6-CD69467C2BA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3CEE9BF-794B-A277-C6C8-C81D214EA049}"/>
              </a:ext>
            </a:extLst>
          </p:cNvPr>
          <p:cNvSpPr txBox="1"/>
          <p:nvPr/>
        </p:nvSpPr>
        <p:spPr>
          <a:xfrm>
            <a:off x="1028700" y="1626730"/>
            <a:ext cx="15799222" cy="1154162"/>
          </a:xfrm>
          <a:prstGeom prst="rect">
            <a:avLst/>
          </a:prstGeom>
        </p:spPr>
        <p:txBody>
          <a:bodyPr wrap="square" lIns="0" tIns="0" rIns="0" bIns="0" rtlCol="0" anchor="t">
            <a:spAutoFit/>
          </a:bodyPr>
          <a:lstStyle/>
          <a:p>
            <a:pPr>
              <a:lnSpc>
                <a:spcPts val="9000"/>
              </a:lnSpc>
            </a:pPr>
            <a:r>
              <a:rPr lang="en-US" sz="8000">
                <a:solidFill>
                  <a:srgbClr val="004AAD"/>
                </a:solidFill>
                <a:latin typeface="Montserrat Classic Bold"/>
              </a:rPr>
              <a:t>DATA COLLECTION PROCESS</a:t>
            </a:r>
          </a:p>
        </p:txBody>
      </p:sp>
      <p:sp>
        <p:nvSpPr>
          <p:cNvPr id="3" name="TextBox 3">
            <a:extLst>
              <a:ext uri="{FF2B5EF4-FFF2-40B4-BE49-F238E27FC236}">
                <a16:creationId xmlns:a16="http://schemas.microsoft.com/office/drawing/2014/main" id="{2636C7CF-9F20-28ED-AADB-FF2CD631F3A4}"/>
              </a:ext>
            </a:extLst>
          </p:cNvPr>
          <p:cNvSpPr txBox="1"/>
          <p:nvPr/>
        </p:nvSpPr>
        <p:spPr>
          <a:xfrm>
            <a:off x="1028700" y="3921853"/>
            <a:ext cx="8510444" cy="3029163"/>
          </a:xfrm>
          <a:prstGeom prst="rect">
            <a:avLst/>
          </a:prstGeom>
        </p:spPr>
        <p:txBody>
          <a:bodyPr wrap="square" lIns="0" tIns="0" rIns="0" bIns="0" rtlCol="0" anchor="t">
            <a:spAutoFit/>
          </a:bodyPr>
          <a:lstStyle/>
          <a:p>
            <a:pPr marL="539115" lvl="1" indent="-269875">
              <a:lnSpc>
                <a:spcPts val="3999"/>
              </a:lnSpc>
              <a:buFont typeface="Arial"/>
              <a:buChar char="•"/>
            </a:pPr>
            <a:r>
              <a:rPr lang="en-US" sz="3200">
                <a:solidFill>
                  <a:srgbClr val="2E2E2E"/>
                </a:solidFill>
                <a:latin typeface="Montserrat Classic"/>
                <a:ea typeface="+mn-lt"/>
                <a:cs typeface="+mn-lt"/>
              </a:rPr>
              <a:t>Collected by Dr. Omar Romero-Hernandez, the dataset includes various attributes related to customer demographics, purchasing behavior, and responses to marketing campaigns.</a:t>
            </a:r>
            <a:endParaRPr lang="en-US" sz="3200">
              <a:solidFill>
                <a:srgbClr val="2E2E2E"/>
              </a:solidFill>
              <a:latin typeface="Montserrat Classic"/>
            </a:endParaRPr>
          </a:p>
        </p:txBody>
      </p:sp>
      <p:sp>
        <p:nvSpPr>
          <p:cNvPr id="4" name="Freeform 4">
            <a:extLst>
              <a:ext uri="{FF2B5EF4-FFF2-40B4-BE49-F238E27FC236}">
                <a16:creationId xmlns:a16="http://schemas.microsoft.com/office/drawing/2014/main" id="{74D600BE-145F-40D8-56B5-0BCD61C71B58}"/>
              </a:ext>
            </a:extLst>
          </p:cNvPr>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Freeform 5">
            <a:extLst>
              <a:ext uri="{FF2B5EF4-FFF2-40B4-BE49-F238E27FC236}">
                <a16:creationId xmlns:a16="http://schemas.microsoft.com/office/drawing/2014/main" id="{BD9FCBDC-4EB2-E378-A435-C2E3B2E92B87}"/>
              </a:ext>
            </a:extLst>
          </p:cNvPr>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FI"/>
          </a:p>
        </p:txBody>
      </p:sp>
      <p:pic>
        <p:nvPicPr>
          <p:cNvPr id="6" name="Picture 6">
            <a:extLst>
              <a:ext uri="{FF2B5EF4-FFF2-40B4-BE49-F238E27FC236}">
                <a16:creationId xmlns:a16="http://schemas.microsoft.com/office/drawing/2014/main" id="{C11F2B96-820C-1B58-5240-D4CEDB299A40}"/>
              </a:ext>
            </a:extLst>
          </p:cNvPr>
          <p:cNvPicPr>
            <a:picLocks noChangeAspect="1"/>
          </p:cNvPicPr>
          <p:nvPr/>
        </p:nvPicPr>
        <p:blipFill>
          <a:blip r:embed="rId6"/>
          <a:srcRect/>
          <a:stretch>
            <a:fillRect/>
          </a:stretch>
        </p:blipFill>
        <p:spPr>
          <a:xfrm>
            <a:off x="9930803" y="3235831"/>
            <a:ext cx="6411518" cy="5578021"/>
          </a:xfrm>
          <a:prstGeom prst="rect">
            <a:avLst/>
          </a:prstGeom>
        </p:spPr>
      </p:pic>
    </p:spTree>
    <p:extLst>
      <p:ext uri="{BB962C8B-B14F-4D97-AF65-F5344CB8AC3E}">
        <p14:creationId xmlns:p14="http://schemas.microsoft.com/office/powerpoint/2010/main" val="158264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ATTRIBUTES</a:t>
            </a:r>
          </a:p>
        </p:txBody>
      </p:sp>
      <p:sp>
        <p:nvSpPr>
          <p:cNvPr id="3" name="TextBox 3"/>
          <p:cNvSpPr txBox="1"/>
          <p:nvPr/>
        </p:nvSpPr>
        <p:spPr>
          <a:xfrm>
            <a:off x="2295234" y="3990299"/>
            <a:ext cx="2546926" cy="5016500"/>
          </a:xfrm>
          <a:prstGeom prst="rect">
            <a:avLst/>
          </a:prstGeom>
        </p:spPr>
        <p:txBody>
          <a:bodyPr lIns="0" tIns="0" rIns="0" bIns="0" rtlCol="0" anchor="t">
            <a:spAutoFit/>
          </a:bodyPr>
          <a:lstStyle/>
          <a:p>
            <a:pPr>
              <a:lnSpc>
                <a:spcPts val="3999"/>
              </a:lnSpc>
            </a:pPr>
            <a:r>
              <a:rPr lang="en-US" sz="2499">
                <a:solidFill>
                  <a:srgbClr val="004AAD"/>
                </a:solidFill>
                <a:latin typeface="Montserrat Classic"/>
              </a:rPr>
              <a:t>ID</a:t>
            </a:r>
          </a:p>
          <a:p>
            <a:pPr>
              <a:lnSpc>
                <a:spcPts val="3999"/>
              </a:lnSpc>
            </a:pPr>
            <a:r>
              <a:rPr lang="en-US" sz="2499">
                <a:solidFill>
                  <a:srgbClr val="004AAD"/>
                </a:solidFill>
                <a:latin typeface="Montserrat Classic"/>
              </a:rPr>
              <a:t>Year_Birth</a:t>
            </a:r>
          </a:p>
          <a:p>
            <a:pPr>
              <a:lnSpc>
                <a:spcPts val="3999"/>
              </a:lnSpc>
            </a:pPr>
            <a:r>
              <a:rPr lang="en-US" sz="2499">
                <a:solidFill>
                  <a:srgbClr val="004AAD"/>
                </a:solidFill>
                <a:latin typeface="Montserrat Classic"/>
              </a:rPr>
              <a:t>Education</a:t>
            </a:r>
          </a:p>
          <a:p>
            <a:pPr>
              <a:lnSpc>
                <a:spcPts val="3999"/>
              </a:lnSpc>
            </a:pPr>
            <a:r>
              <a:rPr lang="en-US" sz="2499">
                <a:solidFill>
                  <a:srgbClr val="004AAD"/>
                </a:solidFill>
                <a:latin typeface="Montserrat Classic"/>
              </a:rPr>
              <a:t>Marital_Status</a:t>
            </a:r>
          </a:p>
          <a:p>
            <a:pPr>
              <a:lnSpc>
                <a:spcPts val="3999"/>
              </a:lnSpc>
            </a:pPr>
            <a:r>
              <a:rPr lang="en-US" sz="2499">
                <a:solidFill>
                  <a:srgbClr val="004AAD"/>
                </a:solidFill>
                <a:latin typeface="Montserrat Classic"/>
              </a:rPr>
              <a:t>Income</a:t>
            </a:r>
          </a:p>
          <a:p>
            <a:pPr>
              <a:lnSpc>
                <a:spcPts val="3999"/>
              </a:lnSpc>
            </a:pPr>
            <a:r>
              <a:rPr lang="en-US" sz="2499">
                <a:solidFill>
                  <a:srgbClr val="004AAD"/>
                </a:solidFill>
                <a:latin typeface="Montserrat Classic"/>
              </a:rPr>
              <a:t>Kidhome</a:t>
            </a:r>
          </a:p>
          <a:p>
            <a:pPr>
              <a:lnSpc>
                <a:spcPts val="3999"/>
              </a:lnSpc>
            </a:pPr>
            <a:r>
              <a:rPr lang="en-US" sz="2499">
                <a:solidFill>
                  <a:srgbClr val="004AAD"/>
                </a:solidFill>
                <a:latin typeface="Montserrat Classic"/>
              </a:rPr>
              <a:t>Teenhome</a:t>
            </a:r>
          </a:p>
          <a:p>
            <a:pPr>
              <a:lnSpc>
                <a:spcPts val="3999"/>
              </a:lnSpc>
            </a:pPr>
            <a:r>
              <a:rPr lang="en-US" sz="2499">
                <a:solidFill>
                  <a:srgbClr val="004AAD"/>
                </a:solidFill>
                <a:latin typeface="Montserrat Classic"/>
              </a:rPr>
              <a:t>Dt_Customer</a:t>
            </a:r>
          </a:p>
          <a:p>
            <a:pPr>
              <a:lnSpc>
                <a:spcPts val="3999"/>
              </a:lnSpc>
            </a:pPr>
            <a:r>
              <a:rPr lang="en-US" sz="2499">
                <a:solidFill>
                  <a:srgbClr val="004AAD"/>
                </a:solidFill>
                <a:latin typeface="Montserrat Classic"/>
              </a:rPr>
              <a:t>Recency</a:t>
            </a:r>
          </a:p>
          <a:p>
            <a:pPr>
              <a:lnSpc>
                <a:spcPts val="3999"/>
              </a:lnSpc>
            </a:pPr>
            <a:r>
              <a:rPr lang="en-US" sz="2499">
                <a:solidFill>
                  <a:srgbClr val="004AAD"/>
                </a:solidFill>
                <a:latin typeface="Montserrat Classic"/>
              </a:rPr>
              <a:t>Complain</a:t>
            </a: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CUSTOMER’S INFORMATION</a:t>
            </a:r>
          </a:p>
        </p:txBody>
      </p:sp>
      <p:sp>
        <p:nvSpPr>
          <p:cNvPr id="6" name="TextBox 6"/>
          <p:cNvSpPr txBox="1"/>
          <p:nvPr/>
        </p:nvSpPr>
        <p:spPr>
          <a:xfrm>
            <a:off x="5334701" y="3994504"/>
            <a:ext cx="14480489" cy="5016500"/>
          </a:xfrm>
          <a:prstGeom prst="rect">
            <a:avLst/>
          </a:prstGeom>
        </p:spPr>
        <p:txBody>
          <a:bodyPr lIns="0" tIns="0" rIns="0" bIns="0" rtlCol="0" anchor="t">
            <a:spAutoFit/>
          </a:bodyPr>
          <a:lstStyle/>
          <a:p>
            <a:pPr>
              <a:lnSpc>
                <a:spcPts val="3999"/>
              </a:lnSpc>
            </a:pPr>
            <a:r>
              <a:rPr lang="en-US" sz="2499">
                <a:solidFill>
                  <a:srgbClr val="2E2E2E"/>
                </a:solidFill>
                <a:latin typeface="Montserrat Classic"/>
              </a:rPr>
              <a:t>Customer's unique identifier</a:t>
            </a:r>
          </a:p>
          <a:p>
            <a:pPr>
              <a:lnSpc>
                <a:spcPts val="3999"/>
              </a:lnSpc>
            </a:pPr>
            <a:r>
              <a:rPr lang="en-US" sz="2499">
                <a:solidFill>
                  <a:srgbClr val="2E2E2E"/>
                </a:solidFill>
                <a:latin typeface="Montserrat Classic"/>
              </a:rPr>
              <a:t>Customer's birth year</a:t>
            </a:r>
          </a:p>
          <a:p>
            <a:pPr>
              <a:lnSpc>
                <a:spcPts val="3999"/>
              </a:lnSpc>
            </a:pPr>
            <a:r>
              <a:rPr lang="en-US" sz="2499">
                <a:solidFill>
                  <a:srgbClr val="2E2E2E"/>
                </a:solidFill>
                <a:latin typeface="Montserrat Classic"/>
              </a:rPr>
              <a:t>Customer's education level</a:t>
            </a:r>
          </a:p>
          <a:p>
            <a:pPr>
              <a:lnSpc>
                <a:spcPts val="3999"/>
              </a:lnSpc>
            </a:pPr>
            <a:r>
              <a:rPr lang="en-US" sz="2499">
                <a:solidFill>
                  <a:srgbClr val="2E2E2E"/>
                </a:solidFill>
                <a:latin typeface="Montserrat Classic"/>
              </a:rPr>
              <a:t>Customer's marital status</a:t>
            </a:r>
          </a:p>
          <a:p>
            <a:pPr>
              <a:lnSpc>
                <a:spcPts val="3999"/>
              </a:lnSpc>
            </a:pPr>
            <a:r>
              <a:rPr lang="en-US" sz="2499">
                <a:solidFill>
                  <a:srgbClr val="2E2E2E"/>
                </a:solidFill>
                <a:latin typeface="Montserrat Classic"/>
              </a:rPr>
              <a:t>Customer's yearly household income</a:t>
            </a:r>
          </a:p>
          <a:p>
            <a:pPr>
              <a:lnSpc>
                <a:spcPts val="3999"/>
              </a:lnSpc>
            </a:pPr>
            <a:r>
              <a:rPr lang="en-US" sz="2499">
                <a:solidFill>
                  <a:srgbClr val="2E2E2E"/>
                </a:solidFill>
                <a:latin typeface="Montserrat Classic"/>
              </a:rPr>
              <a:t>Number of children in customer's household</a:t>
            </a:r>
          </a:p>
          <a:p>
            <a:pPr>
              <a:lnSpc>
                <a:spcPts val="3999"/>
              </a:lnSpc>
            </a:pPr>
            <a:r>
              <a:rPr lang="en-US" sz="2499">
                <a:solidFill>
                  <a:srgbClr val="2E2E2E"/>
                </a:solidFill>
                <a:latin typeface="Montserrat Classic"/>
              </a:rPr>
              <a:t>Number of teenagers in customer's household</a:t>
            </a:r>
          </a:p>
          <a:p>
            <a:pPr>
              <a:lnSpc>
                <a:spcPts val="3999"/>
              </a:lnSpc>
            </a:pPr>
            <a:r>
              <a:rPr lang="en-US" sz="2499">
                <a:solidFill>
                  <a:srgbClr val="2E2E2E"/>
                </a:solidFill>
                <a:latin typeface="Montserrat Classic"/>
              </a:rPr>
              <a:t>Date of customer's enrollment with the company</a:t>
            </a:r>
          </a:p>
          <a:p>
            <a:pPr>
              <a:lnSpc>
                <a:spcPts val="3999"/>
              </a:lnSpc>
            </a:pPr>
            <a:r>
              <a:rPr lang="en-US" sz="2499">
                <a:solidFill>
                  <a:srgbClr val="2E2E2E"/>
                </a:solidFill>
                <a:latin typeface="Montserrat Classic"/>
              </a:rPr>
              <a:t>Number of days since customer's last purchase</a:t>
            </a:r>
          </a:p>
          <a:p>
            <a:pPr>
              <a:lnSpc>
                <a:spcPts val="3999"/>
              </a:lnSpc>
            </a:pPr>
            <a:r>
              <a:rPr lang="en-US" sz="2499">
                <a:solidFill>
                  <a:srgbClr val="2E2E2E"/>
                </a:solidFill>
                <a:latin typeface="Montserrat Classic"/>
              </a:rPr>
              <a:t>1 if the customer complained in the last 2 years, 0 otherwise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ATTRIBUTES</a:t>
            </a:r>
          </a:p>
        </p:txBody>
      </p:sp>
      <p:sp>
        <p:nvSpPr>
          <p:cNvPr id="3" name="TextBox 3"/>
          <p:cNvSpPr txBox="1"/>
          <p:nvPr/>
        </p:nvSpPr>
        <p:spPr>
          <a:xfrm>
            <a:off x="2295234" y="3990299"/>
            <a:ext cx="8232256" cy="2997200"/>
          </a:xfrm>
          <a:prstGeom prst="rect">
            <a:avLst/>
          </a:prstGeom>
        </p:spPr>
        <p:txBody>
          <a:bodyPr lIns="0" tIns="0" rIns="0" bIns="0" rtlCol="0" anchor="t">
            <a:spAutoFit/>
          </a:bodyPr>
          <a:lstStyle/>
          <a:p>
            <a:pPr>
              <a:lnSpc>
                <a:spcPts val="3999"/>
              </a:lnSpc>
            </a:pPr>
            <a:r>
              <a:rPr lang="en-US" sz="2499">
                <a:solidFill>
                  <a:srgbClr val="004AAD"/>
                </a:solidFill>
                <a:latin typeface="Montserrat Classic"/>
              </a:rPr>
              <a:t>MntWines</a:t>
            </a:r>
          </a:p>
          <a:p>
            <a:pPr>
              <a:lnSpc>
                <a:spcPts val="3999"/>
              </a:lnSpc>
            </a:pPr>
            <a:r>
              <a:rPr lang="en-US" sz="2499">
                <a:solidFill>
                  <a:srgbClr val="004AAD"/>
                </a:solidFill>
                <a:latin typeface="Montserrat Classic"/>
              </a:rPr>
              <a:t>MntFruits</a:t>
            </a:r>
          </a:p>
          <a:p>
            <a:pPr>
              <a:lnSpc>
                <a:spcPts val="3999"/>
              </a:lnSpc>
            </a:pPr>
            <a:r>
              <a:rPr lang="en-US" sz="2499">
                <a:solidFill>
                  <a:srgbClr val="004AAD"/>
                </a:solidFill>
                <a:latin typeface="Montserrat Classic"/>
              </a:rPr>
              <a:t>MntMeatProducts</a:t>
            </a:r>
          </a:p>
          <a:p>
            <a:pPr>
              <a:lnSpc>
                <a:spcPts val="3999"/>
              </a:lnSpc>
            </a:pPr>
            <a:r>
              <a:rPr lang="en-US" sz="2499">
                <a:solidFill>
                  <a:srgbClr val="004AAD"/>
                </a:solidFill>
                <a:latin typeface="Montserrat Classic"/>
              </a:rPr>
              <a:t>MntFishProducts years</a:t>
            </a:r>
          </a:p>
          <a:p>
            <a:pPr>
              <a:lnSpc>
                <a:spcPts val="3999"/>
              </a:lnSpc>
            </a:pPr>
            <a:r>
              <a:rPr lang="en-US" sz="2499">
                <a:solidFill>
                  <a:srgbClr val="004AAD"/>
                </a:solidFill>
                <a:latin typeface="Montserrat Classic"/>
              </a:rPr>
              <a:t>MntSweetProducts</a:t>
            </a:r>
          </a:p>
          <a:p>
            <a:pPr>
              <a:lnSpc>
                <a:spcPts val="3999"/>
              </a:lnSpc>
            </a:pPr>
            <a:r>
              <a:rPr lang="en-US" sz="2499">
                <a:solidFill>
                  <a:srgbClr val="004AAD"/>
                </a:solidFill>
                <a:latin typeface="Montserrat Classic"/>
              </a:rPr>
              <a:t>MntGoldProds</a:t>
            </a: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PRODUCTS</a:t>
            </a:r>
          </a:p>
        </p:txBody>
      </p:sp>
      <p:sp>
        <p:nvSpPr>
          <p:cNvPr id="6" name="TextBox 6"/>
          <p:cNvSpPr txBox="1"/>
          <p:nvPr/>
        </p:nvSpPr>
        <p:spPr>
          <a:xfrm>
            <a:off x="6106509" y="3990299"/>
            <a:ext cx="8232256" cy="2997200"/>
          </a:xfrm>
          <a:prstGeom prst="rect">
            <a:avLst/>
          </a:prstGeom>
        </p:spPr>
        <p:txBody>
          <a:bodyPr lIns="0" tIns="0" rIns="0" bIns="0" rtlCol="0" anchor="t">
            <a:spAutoFit/>
          </a:bodyPr>
          <a:lstStyle/>
          <a:p>
            <a:pPr>
              <a:lnSpc>
                <a:spcPts val="3999"/>
              </a:lnSpc>
            </a:pPr>
            <a:r>
              <a:rPr lang="en-US" sz="2499">
                <a:solidFill>
                  <a:srgbClr val="000000"/>
                </a:solidFill>
                <a:latin typeface="Montserrat Classic"/>
              </a:rPr>
              <a:t>Amount spent on wine in last 2 years</a:t>
            </a:r>
          </a:p>
          <a:p>
            <a:pPr>
              <a:lnSpc>
                <a:spcPts val="3999"/>
              </a:lnSpc>
            </a:pPr>
            <a:r>
              <a:rPr lang="en-US" sz="2499">
                <a:solidFill>
                  <a:srgbClr val="000000"/>
                </a:solidFill>
                <a:latin typeface="Montserrat Classic"/>
              </a:rPr>
              <a:t>Amount spent on fruits in last 2 years</a:t>
            </a:r>
          </a:p>
          <a:p>
            <a:pPr>
              <a:lnSpc>
                <a:spcPts val="3999"/>
              </a:lnSpc>
            </a:pPr>
            <a:r>
              <a:rPr lang="en-US" sz="2499">
                <a:solidFill>
                  <a:srgbClr val="000000"/>
                </a:solidFill>
                <a:latin typeface="Montserrat Classic"/>
              </a:rPr>
              <a:t>Amount spent on meat in last 2 years</a:t>
            </a:r>
          </a:p>
          <a:p>
            <a:pPr>
              <a:lnSpc>
                <a:spcPts val="3999"/>
              </a:lnSpc>
            </a:pPr>
            <a:r>
              <a:rPr lang="en-US" sz="2499">
                <a:solidFill>
                  <a:srgbClr val="000000"/>
                </a:solidFill>
                <a:latin typeface="Montserrat Classic"/>
              </a:rPr>
              <a:t>Amount spent on fish in last 2 years</a:t>
            </a:r>
          </a:p>
          <a:p>
            <a:pPr>
              <a:lnSpc>
                <a:spcPts val="3999"/>
              </a:lnSpc>
            </a:pPr>
            <a:r>
              <a:rPr lang="en-US" sz="2499">
                <a:solidFill>
                  <a:srgbClr val="000000"/>
                </a:solidFill>
                <a:latin typeface="Montserrat Classic"/>
              </a:rPr>
              <a:t>Amount spent on sweets in last 2 years</a:t>
            </a:r>
          </a:p>
          <a:p>
            <a:pPr>
              <a:lnSpc>
                <a:spcPts val="3999"/>
              </a:lnSpc>
            </a:pPr>
            <a:r>
              <a:rPr lang="en-US" sz="2499">
                <a:solidFill>
                  <a:srgbClr val="000000"/>
                </a:solidFill>
                <a:latin typeface="Montserrat Classic"/>
              </a:rPr>
              <a:t>Amount spent on gold in last 2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ATTRIBUTES</a:t>
            </a:r>
          </a:p>
        </p:txBody>
      </p:sp>
      <p:sp>
        <p:nvSpPr>
          <p:cNvPr id="3" name="TextBox 3"/>
          <p:cNvSpPr txBox="1"/>
          <p:nvPr/>
        </p:nvSpPr>
        <p:spPr>
          <a:xfrm>
            <a:off x="2295234" y="3990299"/>
            <a:ext cx="10821614" cy="3502025"/>
          </a:xfrm>
          <a:prstGeom prst="rect">
            <a:avLst/>
          </a:prstGeom>
        </p:spPr>
        <p:txBody>
          <a:bodyPr lIns="0" tIns="0" rIns="0" bIns="0" rtlCol="0" anchor="t">
            <a:spAutoFit/>
          </a:bodyPr>
          <a:lstStyle/>
          <a:p>
            <a:pPr>
              <a:lnSpc>
                <a:spcPts val="3999"/>
              </a:lnSpc>
            </a:pPr>
            <a:r>
              <a:rPr lang="en-US" sz="2499">
                <a:solidFill>
                  <a:srgbClr val="004AAD"/>
                </a:solidFill>
                <a:latin typeface="Montserrat Classic"/>
              </a:rPr>
              <a:t>NumDealsPurchases</a:t>
            </a:r>
          </a:p>
          <a:p>
            <a:pPr>
              <a:lnSpc>
                <a:spcPts val="3999"/>
              </a:lnSpc>
            </a:pPr>
            <a:r>
              <a:rPr lang="en-US" sz="2499">
                <a:solidFill>
                  <a:srgbClr val="004AAD"/>
                </a:solidFill>
                <a:latin typeface="Montserrat Classic"/>
              </a:rPr>
              <a:t>AcceptedCmp1 </a:t>
            </a:r>
          </a:p>
          <a:p>
            <a:pPr>
              <a:lnSpc>
                <a:spcPts val="3999"/>
              </a:lnSpc>
            </a:pPr>
            <a:r>
              <a:rPr lang="en-US" sz="2499">
                <a:solidFill>
                  <a:srgbClr val="004AAD"/>
                </a:solidFill>
                <a:latin typeface="Montserrat Classic"/>
              </a:rPr>
              <a:t>AcceptedCmp2</a:t>
            </a:r>
          </a:p>
          <a:p>
            <a:pPr>
              <a:lnSpc>
                <a:spcPts val="3999"/>
              </a:lnSpc>
            </a:pPr>
            <a:r>
              <a:rPr lang="en-US" sz="2499">
                <a:solidFill>
                  <a:srgbClr val="004AAD"/>
                </a:solidFill>
                <a:latin typeface="Montserrat Classic"/>
              </a:rPr>
              <a:t>AcceptedCmp3</a:t>
            </a:r>
          </a:p>
          <a:p>
            <a:pPr>
              <a:lnSpc>
                <a:spcPts val="3999"/>
              </a:lnSpc>
            </a:pPr>
            <a:r>
              <a:rPr lang="en-US" sz="2499">
                <a:solidFill>
                  <a:srgbClr val="004AAD"/>
                </a:solidFill>
                <a:latin typeface="Montserrat Classic"/>
              </a:rPr>
              <a:t>AcceptedCmp4</a:t>
            </a:r>
          </a:p>
          <a:p>
            <a:pPr>
              <a:lnSpc>
                <a:spcPts val="3999"/>
              </a:lnSpc>
            </a:pPr>
            <a:r>
              <a:rPr lang="en-US" sz="2499">
                <a:solidFill>
                  <a:srgbClr val="004AAD"/>
                </a:solidFill>
                <a:latin typeface="Montserrat Classic"/>
              </a:rPr>
              <a:t>AcceptedCmp5</a:t>
            </a:r>
          </a:p>
          <a:p>
            <a:pPr>
              <a:lnSpc>
                <a:spcPts val="3999"/>
              </a:lnSpc>
            </a:pPr>
            <a:r>
              <a:rPr lang="en-US" sz="2499">
                <a:solidFill>
                  <a:srgbClr val="004AAD"/>
                </a:solidFill>
                <a:latin typeface="Montserrat Classic"/>
              </a:rPr>
              <a:t>Response</a:t>
            </a: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PROMOTION</a:t>
            </a:r>
          </a:p>
        </p:txBody>
      </p:sp>
      <p:sp>
        <p:nvSpPr>
          <p:cNvPr id="6" name="TextBox 6"/>
          <p:cNvSpPr txBox="1"/>
          <p:nvPr/>
        </p:nvSpPr>
        <p:spPr>
          <a:xfrm>
            <a:off x="6106509" y="3990299"/>
            <a:ext cx="10680888" cy="4006850"/>
          </a:xfrm>
          <a:prstGeom prst="rect">
            <a:avLst/>
          </a:prstGeom>
        </p:spPr>
        <p:txBody>
          <a:bodyPr lIns="0" tIns="0" rIns="0" bIns="0" rtlCol="0" anchor="t">
            <a:spAutoFit/>
          </a:bodyPr>
          <a:lstStyle/>
          <a:p>
            <a:pPr>
              <a:lnSpc>
                <a:spcPts val="3999"/>
              </a:lnSpc>
            </a:pPr>
            <a:r>
              <a:rPr lang="en-US" sz="2499">
                <a:solidFill>
                  <a:srgbClr val="000000"/>
                </a:solidFill>
                <a:latin typeface="Montserrat Classic"/>
              </a:rPr>
              <a:t>Number of purchases made with a discount</a:t>
            </a:r>
          </a:p>
          <a:p>
            <a:pPr>
              <a:lnSpc>
                <a:spcPts val="3999"/>
              </a:lnSpc>
            </a:pPr>
            <a:r>
              <a:rPr lang="en-US" sz="2499">
                <a:solidFill>
                  <a:srgbClr val="000000"/>
                </a:solidFill>
                <a:latin typeface="Montserrat Classic"/>
              </a:rPr>
              <a:t>1 if customer accepted the offer in the 1st campaign, 0 otherwise</a:t>
            </a:r>
          </a:p>
          <a:p>
            <a:pPr>
              <a:lnSpc>
                <a:spcPts val="3999"/>
              </a:lnSpc>
            </a:pPr>
            <a:r>
              <a:rPr lang="en-US" sz="2499">
                <a:solidFill>
                  <a:srgbClr val="000000"/>
                </a:solidFill>
                <a:latin typeface="Montserrat Classic"/>
              </a:rPr>
              <a:t>1 if customer accepted the offer in the 2nd campaign, 0 otherwise</a:t>
            </a:r>
          </a:p>
          <a:p>
            <a:pPr>
              <a:lnSpc>
                <a:spcPts val="3999"/>
              </a:lnSpc>
            </a:pPr>
            <a:r>
              <a:rPr lang="en-US" sz="2499">
                <a:solidFill>
                  <a:srgbClr val="000000"/>
                </a:solidFill>
                <a:latin typeface="Montserrat Classic"/>
              </a:rPr>
              <a:t>1 if customer accepted the offer in the 3rd campaign, 0 otherwise</a:t>
            </a:r>
          </a:p>
          <a:p>
            <a:pPr>
              <a:lnSpc>
                <a:spcPts val="3999"/>
              </a:lnSpc>
            </a:pPr>
            <a:r>
              <a:rPr lang="en-US" sz="2499">
                <a:solidFill>
                  <a:srgbClr val="000000"/>
                </a:solidFill>
                <a:latin typeface="Montserrat Classic"/>
              </a:rPr>
              <a:t>1 if customer accepted the offer in the 4th campaign, 0 otherwise</a:t>
            </a:r>
          </a:p>
          <a:p>
            <a:pPr>
              <a:lnSpc>
                <a:spcPts val="3999"/>
              </a:lnSpc>
            </a:pPr>
            <a:r>
              <a:rPr lang="en-US" sz="2499">
                <a:solidFill>
                  <a:srgbClr val="000000"/>
                </a:solidFill>
                <a:latin typeface="Montserrat Classic"/>
              </a:rPr>
              <a:t>1 if customer accepted the offer in the 5th campaign, 0 otherwise</a:t>
            </a:r>
          </a:p>
          <a:p>
            <a:pPr>
              <a:lnSpc>
                <a:spcPts val="3999"/>
              </a:lnSpc>
            </a:pPr>
            <a:r>
              <a:rPr lang="en-US" sz="2499">
                <a:solidFill>
                  <a:srgbClr val="000000"/>
                </a:solidFill>
                <a:latin typeface="Montserrat Classic"/>
              </a:rPr>
              <a:t>1 if customer accepted the offer in the last campaign, 0 otherwise</a:t>
            </a:r>
          </a:p>
          <a:p>
            <a:pPr>
              <a:lnSpc>
                <a:spcPts val="3999"/>
              </a:lnSpc>
            </a:pPr>
            <a:endParaRPr lang="en-US" sz="2499">
              <a:solidFill>
                <a:srgbClr val="000000"/>
              </a:solidFill>
              <a:latin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DATA ATTRIBUTES</a:t>
            </a:r>
          </a:p>
        </p:txBody>
      </p:sp>
      <p:sp>
        <p:nvSpPr>
          <p:cNvPr id="3" name="TextBox 3"/>
          <p:cNvSpPr txBox="1"/>
          <p:nvPr/>
        </p:nvSpPr>
        <p:spPr>
          <a:xfrm>
            <a:off x="2295234" y="3990299"/>
            <a:ext cx="10821614" cy="2492375"/>
          </a:xfrm>
          <a:prstGeom prst="rect">
            <a:avLst/>
          </a:prstGeom>
        </p:spPr>
        <p:txBody>
          <a:bodyPr lIns="0" tIns="0" rIns="0" bIns="0" rtlCol="0" anchor="t">
            <a:spAutoFit/>
          </a:bodyPr>
          <a:lstStyle/>
          <a:p>
            <a:pPr>
              <a:lnSpc>
                <a:spcPts val="3999"/>
              </a:lnSpc>
            </a:pPr>
            <a:r>
              <a:rPr lang="en-US" sz="2499">
                <a:solidFill>
                  <a:srgbClr val="004AAD"/>
                </a:solidFill>
                <a:latin typeface="Montserrat Classic"/>
              </a:rPr>
              <a:t>NumWebPurchases</a:t>
            </a:r>
          </a:p>
          <a:p>
            <a:pPr>
              <a:lnSpc>
                <a:spcPts val="3999"/>
              </a:lnSpc>
            </a:pPr>
            <a:r>
              <a:rPr lang="en-US" sz="2499">
                <a:solidFill>
                  <a:srgbClr val="004AAD"/>
                </a:solidFill>
                <a:latin typeface="Montserrat Classic"/>
              </a:rPr>
              <a:t>NumCatalogPurchases</a:t>
            </a:r>
          </a:p>
          <a:p>
            <a:pPr>
              <a:lnSpc>
                <a:spcPts val="3999"/>
              </a:lnSpc>
            </a:pPr>
            <a:r>
              <a:rPr lang="en-US" sz="2499">
                <a:solidFill>
                  <a:srgbClr val="004AAD"/>
                </a:solidFill>
                <a:latin typeface="Montserrat Classic"/>
              </a:rPr>
              <a:t>NumStorePurchases</a:t>
            </a:r>
          </a:p>
          <a:p>
            <a:pPr>
              <a:lnSpc>
                <a:spcPts val="3999"/>
              </a:lnSpc>
            </a:pPr>
            <a:r>
              <a:rPr lang="en-US" sz="2499">
                <a:solidFill>
                  <a:srgbClr val="004AAD"/>
                </a:solidFill>
                <a:latin typeface="Montserrat Classic"/>
              </a:rPr>
              <a:t>NumWebVisitsMonth</a:t>
            </a:r>
          </a:p>
          <a:p>
            <a:pPr>
              <a:lnSpc>
                <a:spcPts val="3999"/>
              </a:lnSpc>
            </a:pPr>
            <a:endParaRPr lang="en-US" sz="2499">
              <a:solidFill>
                <a:srgbClr val="004AAD"/>
              </a:solidFill>
              <a:latin typeface="Montserrat Classic"/>
            </a:endParaRPr>
          </a:p>
        </p:txBody>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PLACE</a:t>
            </a:r>
          </a:p>
        </p:txBody>
      </p:sp>
      <p:sp>
        <p:nvSpPr>
          <p:cNvPr id="6" name="TextBox 6"/>
          <p:cNvSpPr txBox="1"/>
          <p:nvPr/>
        </p:nvSpPr>
        <p:spPr>
          <a:xfrm>
            <a:off x="6106509" y="3990299"/>
            <a:ext cx="10680888" cy="2492375"/>
          </a:xfrm>
          <a:prstGeom prst="rect">
            <a:avLst/>
          </a:prstGeom>
        </p:spPr>
        <p:txBody>
          <a:bodyPr lIns="0" tIns="0" rIns="0" bIns="0" rtlCol="0" anchor="t">
            <a:spAutoFit/>
          </a:bodyPr>
          <a:lstStyle/>
          <a:p>
            <a:pPr>
              <a:lnSpc>
                <a:spcPts val="3999"/>
              </a:lnSpc>
            </a:pPr>
            <a:r>
              <a:rPr lang="en-US" sz="2499">
                <a:solidFill>
                  <a:srgbClr val="000000"/>
                </a:solidFill>
                <a:latin typeface="Montserrat Classic"/>
              </a:rPr>
              <a:t>Number of purchases made through the company’s website</a:t>
            </a:r>
          </a:p>
          <a:p>
            <a:pPr>
              <a:lnSpc>
                <a:spcPts val="3999"/>
              </a:lnSpc>
            </a:pPr>
            <a:r>
              <a:rPr lang="en-US" sz="2499">
                <a:solidFill>
                  <a:srgbClr val="000000"/>
                </a:solidFill>
                <a:latin typeface="Montserrat Classic"/>
              </a:rPr>
              <a:t>Number of purchases made using a catalogue</a:t>
            </a:r>
          </a:p>
          <a:p>
            <a:pPr>
              <a:lnSpc>
                <a:spcPts val="3999"/>
              </a:lnSpc>
            </a:pPr>
            <a:r>
              <a:rPr lang="en-US" sz="2499">
                <a:solidFill>
                  <a:srgbClr val="000000"/>
                </a:solidFill>
                <a:latin typeface="Montserrat Classic"/>
              </a:rPr>
              <a:t>Number of purchases made directly in stores</a:t>
            </a:r>
          </a:p>
          <a:p>
            <a:pPr>
              <a:lnSpc>
                <a:spcPts val="3999"/>
              </a:lnSpc>
            </a:pPr>
            <a:r>
              <a:rPr lang="en-US" sz="2499">
                <a:solidFill>
                  <a:srgbClr val="000000"/>
                </a:solidFill>
                <a:latin typeface="Montserrat Classic"/>
              </a:rPr>
              <a:t>Number of visits to company’s website in the last month</a:t>
            </a:r>
          </a:p>
          <a:p>
            <a:pPr>
              <a:lnSpc>
                <a:spcPts val="3999"/>
              </a:lnSpc>
            </a:pPr>
            <a:endParaRPr lang="en-US" sz="2499">
              <a:solidFill>
                <a:srgbClr val="000000"/>
              </a:solidFill>
              <a:latin typeface="Montserrat Class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3" name="Freeform 3"/>
          <p:cNvSpPr/>
          <p:nvPr/>
        </p:nvSpPr>
        <p:spPr>
          <a:xfrm>
            <a:off x="3660022" y="4034919"/>
            <a:ext cx="11044157" cy="5223381"/>
          </a:xfrm>
          <a:custGeom>
            <a:avLst/>
            <a:gdLst/>
            <a:ahLst/>
            <a:cxnLst/>
            <a:rect l="l" t="t" r="r" b="b"/>
            <a:pathLst>
              <a:path w="11044157" h="5223381">
                <a:moveTo>
                  <a:pt x="0" y="0"/>
                </a:moveTo>
                <a:lnTo>
                  <a:pt x="11044156" y="0"/>
                </a:lnTo>
                <a:lnTo>
                  <a:pt x="11044156" y="5223381"/>
                </a:lnTo>
                <a:lnTo>
                  <a:pt x="0" y="5223381"/>
                </a:lnTo>
                <a:lnTo>
                  <a:pt x="0" y="0"/>
                </a:lnTo>
                <a:close/>
              </a:path>
            </a:pathLst>
          </a:custGeom>
          <a:blipFill>
            <a:blip r:embed="rId4"/>
            <a:stretch>
              <a:fillRect/>
            </a:stretch>
          </a:blipFill>
        </p:spPr>
        <p:txBody>
          <a:bodyPr/>
          <a:lstStyle/>
          <a:p>
            <a:endParaRPr lang="en-FI"/>
          </a:p>
        </p:txBody>
      </p:sp>
      <p:sp>
        <p:nvSpPr>
          <p:cNvPr id="4" name="TextBox 4"/>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SUMMARY STATISTICS</a:t>
            </a:r>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CUSTOMER’S INFORMATION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FI"/>
          </a:p>
        </p:txBody>
      </p:sp>
      <p:sp>
        <p:nvSpPr>
          <p:cNvPr id="3" name="Freeform 3"/>
          <p:cNvSpPr/>
          <p:nvPr/>
        </p:nvSpPr>
        <p:spPr>
          <a:xfrm>
            <a:off x="3763201" y="4085549"/>
            <a:ext cx="10761598" cy="4203749"/>
          </a:xfrm>
          <a:custGeom>
            <a:avLst/>
            <a:gdLst/>
            <a:ahLst/>
            <a:cxnLst/>
            <a:rect l="l" t="t" r="r" b="b"/>
            <a:pathLst>
              <a:path w="10761598" h="4203749">
                <a:moveTo>
                  <a:pt x="0" y="0"/>
                </a:moveTo>
                <a:lnTo>
                  <a:pt x="10761598" y="0"/>
                </a:lnTo>
                <a:lnTo>
                  <a:pt x="10761598" y="4203750"/>
                </a:lnTo>
                <a:lnTo>
                  <a:pt x="0" y="4203750"/>
                </a:lnTo>
                <a:lnTo>
                  <a:pt x="0" y="0"/>
                </a:lnTo>
                <a:close/>
              </a:path>
            </a:pathLst>
          </a:custGeom>
          <a:blipFill>
            <a:blip r:embed="rId4"/>
            <a:stretch>
              <a:fillRect/>
            </a:stretch>
          </a:blipFill>
        </p:spPr>
        <p:txBody>
          <a:bodyPr/>
          <a:lstStyle/>
          <a:p>
            <a:endParaRPr lang="en-FI"/>
          </a:p>
        </p:txBody>
      </p:sp>
      <p:sp>
        <p:nvSpPr>
          <p:cNvPr id="4" name="TextBox 4"/>
          <p:cNvSpPr txBox="1"/>
          <p:nvPr/>
        </p:nvSpPr>
        <p:spPr>
          <a:xfrm>
            <a:off x="1028700" y="1626730"/>
            <a:ext cx="13211298"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SUMMARY STATISTICS</a:t>
            </a:r>
          </a:p>
        </p:txBody>
      </p:sp>
      <p:sp>
        <p:nvSpPr>
          <p:cNvPr id="5" name="TextBox 5"/>
          <p:cNvSpPr txBox="1"/>
          <p:nvPr/>
        </p:nvSpPr>
        <p:spPr>
          <a:xfrm>
            <a:off x="1028700" y="3082249"/>
            <a:ext cx="10393273" cy="679450"/>
          </a:xfrm>
          <a:prstGeom prst="rect">
            <a:avLst/>
          </a:prstGeom>
        </p:spPr>
        <p:txBody>
          <a:bodyPr lIns="0" tIns="0" rIns="0" bIns="0" rtlCol="0" anchor="t">
            <a:spAutoFit/>
          </a:bodyPr>
          <a:lstStyle/>
          <a:p>
            <a:pPr>
              <a:lnSpc>
                <a:spcPts val="5599"/>
              </a:lnSpc>
              <a:spcBef>
                <a:spcPct val="0"/>
              </a:spcBef>
            </a:pPr>
            <a:r>
              <a:rPr lang="en-US" sz="3999" spc="519">
                <a:solidFill>
                  <a:srgbClr val="000000"/>
                </a:solidFill>
                <a:latin typeface="Montserrat Classic"/>
              </a:rPr>
              <a:t>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0FCE1F96337E43819B7A77FD215D1E" ma:contentTypeVersion="10" ma:contentTypeDescription="Create a new document." ma:contentTypeScope="" ma:versionID="acafde1b258b55dabd8733a9e614450f">
  <xsd:schema xmlns:xsd="http://www.w3.org/2001/XMLSchema" xmlns:xs="http://www.w3.org/2001/XMLSchema" xmlns:p="http://schemas.microsoft.com/office/2006/metadata/properties" xmlns:ns2="5971a3a3-5903-408f-943f-839708f989a0" xmlns:ns3="c26fc649-0fdb-4b80-9fe7-107665eaf6a8" targetNamespace="http://schemas.microsoft.com/office/2006/metadata/properties" ma:root="true" ma:fieldsID="612b2a4e34bcd168cb8b32a5d96ca44d" ns2:_="" ns3:_="">
    <xsd:import namespace="5971a3a3-5903-408f-943f-839708f989a0"/>
    <xsd:import namespace="c26fc649-0fdb-4b80-9fe7-107665eaf6a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1a3a3-5903-408f-943f-839708f989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c5529c5-a027-4c82-ab4e-2b087dfb9f5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6fc649-0fdb-4b80-9fe7-107665eaf6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5c2d19a-bfad-41ef-b528-229ecf48608a}" ma:internalName="TaxCatchAll" ma:showField="CatchAllData" ma:web="c26fc649-0fdb-4b80-9fe7-107665eaf6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26fc649-0fdb-4b80-9fe7-107665eaf6a8" xsi:nil="true"/>
    <lcf76f155ced4ddcb4097134ff3c332f xmlns="5971a3a3-5903-408f-943f-839708f989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DC50267-617D-4BA7-AA6A-58F6EC12B2A0}">
  <ds:schemaRefs>
    <ds:schemaRef ds:uri="http://schemas.microsoft.com/sharepoint/v3/contenttype/forms"/>
  </ds:schemaRefs>
</ds:datastoreItem>
</file>

<file path=customXml/itemProps2.xml><?xml version="1.0" encoding="utf-8"?>
<ds:datastoreItem xmlns:ds="http://schemas.openxmlformats.org/officeDocument/2006/customXml" ds:itemID="{CE2FF892-052B-46AB-A055-85661CA86275}">
  <ds:schemaRefs>
    <ds:schemaRef ds:uri="5971a3a3-5903-408f-943f-839708f989a0"/>
    <ds:schemaRef ds:uri="c26fc649-0fdb-4b80-9fe7-107665eaf6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961F83F-1FB1-4612-A969-019C6B176174}">
  <ds:schemaRefs>
    <ds:schemaRef ds:uri="5971a3a3-5903-408f-943f-839708f989a0"/>
    <ds:schemaRef ds:uri="c26fc649-0fdb-4b80-9fe7-107665eaf6a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974</Words>
  <Application>Microsoft Macintosh PowerPoint</Application>
  <PresentationFormat>Custom</PresentationFormat>
  <Paragraphs>163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 Classic Bold</vt:lpstr>
      <vt:lpstr>Montserrat Classic</vt:lpstr>
      <vt:lpstr>Calibri</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dc:title>
  <cp:lastModifiedBy>Md Islam</cp:lastModifiedBy>
  <cp:revision>33</cp:revision>
  <dcterms:created xsi:type="dcterms:W3CDTF">2006-08-16T00:00:00Z</dcterms:created>
  <dcterms:modified xsi:type="dcterms:W3CDTF">2024-02-21T18:01:30Z</dcterms:modified>
  <dc:identifier>DAF7Rw8tqzs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0x010100E40FCE1F96337E43819B7A77FD215D1E</vt:lpwstr>
  </property>
  <property fmtid="{D5CDD505-2E9C-101B-9397-08002B2CF9AE}" pid="3" name="MediaServiceImageTags">
    <vt:lpwstr/>
  </property>
</Properties>
</file>